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9" r:id="rId4"/>
    <p:sldId id="260" r:id="rId5"/>
    <p:sldId id="258" r:id="rId6"/>
    <p:sldId id="284" r:id="rId7"/>
    <p:sldId id="285" r:id="rId8"/>
    <p:sldId id="310" r:id="rId9"/>
    <p:sldId id="286" r:id="rId10"/>
    <p:sldId id="261" r:id="rId11"/>
    <p:sldId id="262" r:id="rId12"/>
    <p:sldId id="304" r:id="rId13"/>
    <p:sldId id="268" r:id="rId14"/>
    <p:sldId id="289" r:id="rId15"/>
    <p:sldId id="291" r:id="rId16"/>
    <p:sldId id="314" r:id="rId17"/>
    <p:sldId id="315" r:id="rId18"/>
    <p:sldId id="316" r:id="rId19"/>
    <p:sldId id="305" r:id="rId20"/>
    <p:sldId id="306" r:id="rId21"/>
    <p:sldId id="307" r:id="rId22"/>
    <p:sldId id="292" r:id="rId23"/>
    <p:sldId id="317" r:id="rId24"/>
    <p:sldId id="31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781" autoAdjust="0"/>
  </p:normalViewPr>
  <p:slideViewPr>
    <p:cSldViewPr snapToGrid="0" snapToObjects="1">
      <p:cViewPr varScale="1">
        <p:scale>
          <a:sx n="95" d="100"/>
          <a:sy n="95" d="100"/>
        </p:scale>
        <p:origin x="1158" y="72"/>
      </p:cViewPr>
      <p:guideLst>
        <p:guide orient="horz" pos="219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D3EB192-1268-7143-A88C-291CC8960870}" type="doc">
      <dgm:prSet loTypeId="urn:microsoft.com/office/officeart/2005/8/layout/cycle4#1" loCatId="" qsTypeId="urn:microsoft.com/office/officeart/2005/8/quickstyle/simple4#1" qsCatId="simple" csTypeId="urn:microsoft.com/office/officeart/2005/8/colors/colorful3#1" csCatId="colorful" phldr="1"/>
      <dgm:spPr/>
      <dgm:t>
        <a:bodyPr/>
        <a:lstStyle/>
        <a:p>
          <a:endParaRPr lang="en-US"/>
        </a:p>
      </dgm:t>
    </dgm:pt>
    <dgm:pt modelId="{855D7836-E280-2B4E-BFC2-8725DE517D53}">
      <dgm:prSet phldrT="[Text]" custT="1"/>
      <dgm:spPr/>
      <dgm:t>
        <a:bodyPr/>
        <a:lstStyle/>
        <a:p>
          <a:r>
            <a:rPr lang="zh-CN" altLang="en-US" sz="2800" dirty="0">
              <a:latin typeface="微软雅黑" panose="020B0503020204020204" charset="-122"/>
              <a:ea typeface="微软雅黑" panose="020B0503020204020204" charset="-122"/>
              <a:cs typeface="微软雅黑" panose="020B0503020204020204" charset="-122"/>
            </a:rPr>
            <a:t>衣</a:t>
          </a:r>
          <a:endParaRPr lang="en-US" sz="2800" dirty="0">
            <a:latin typeface="微软雅黑" panose="020B0503020204020204" charset="-122"/>
            <a:ea typeface="微软雅黑" panose="020B0503020204020204" charset="-122"/>
            <a:cs typeface="微软雅黑" panose="020B0503020204020204" charset="-122"/>
          </a:endParaRPr>
        </a:p>
      </dgm:t>
    </dgm:pt>
    <dgm:pt modelId="{8E6B0A98-7AAC-BA47-ADA7-CC35BCCA0DFB}" type="parTrans" cxnId="{337B7741-35A0-1340-A156-3F431E96DB40}">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47305EFB-9DE9-9847-8551-A35FD8632B74}" type="sibTrans" cxnId="{337B7741-35A0-1340-A156-3F431E96DB40}">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0DC7F544-6FB3-E34F-B82B-06D81552E7EF}">
      <dgm:prSet phldrT="[Text]" custT="1"/>
      <dgm:spPr/>
      <dgm:t>
        <a:bodyPr/>
        <a:lstStyle/>
        <a:p>
          <a:r>
            <a:rPr lang="zh-CN" altLang="en-US" sz="2800" dirty="0">
              <a:latin typeface="微软雅黑" panose="020B0503020204020204" charset="-122"/>
              <a:ea typeface="微软雅黑" panose="020B0503020204020204" charset="-122"/>
              <a:cs typeface="微软雅黑" panose="020B0503020204020204" charset="-122"/>
            </a:rPr>
            <a:t>食</a:t>
          </a:r>
          <a:endParaRPr lang="en-US" sz="1600" dirty="0">
            <a:latin typeface="微软雅黑" panose="020B0503020204020204" charset="-122"/>
            <a:ea typeface="微软雅黑" panose="020B0503020204020204" charset="-122"/>
            <a:cs typeface="微软雅黑" panose="020B0503020204020204" charset="-122"/>
          </a:endParaRPr>
        </a:p>
      </dgm:t>
    </dgm:pt>
    <dgm:pt modelId="{38D6F358-F6B0-AD45-968F-CE8870C8AF36}" type="parTrans" cxnId="{7C957FF9-5525-2842-9DCC-DDD33632A76D}">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1B402C0C-98AF-6B48-B873-1BAAE890787A}" type="sibTrans" cxnId="{7C957FF9-5525-2842-9DCC-DDD33632A76D}">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34A5C919-A24C-9F4B-902F-F3E1851F0B5D}">
      <dgm:prSet phldrT="[Text]" custT="1"/>
      <dgm:spPr/>
      <dgm:t>
        <a:bodyPr/>
        <a:lstStyle/>
        <a:p>
          <a:r>
            <a:rPr lang="zh-CN" altLang="en-US" sz="2800" dirty="0">
              <a:latin typeface="微软雅黑" panose="020B0503020204020204" charset="-122"/>
              <a:ea typeface="微软雅黑" panose="020B0503020204020204" charset="-122"/>
              <a:cs typeface="微软雅黑" panose="020B0503020204020204" charset="-122"/>
            </a:rPr>
            <a:t>行</a:t>
          </a:r>
          <a:endParaRPr lang="en-US" sz="2000" dirty="0">
            <a:latin typeface="微软雅黑" panose="020B0503020204020204" charset="-122"/>
            <a:ea typeface="微软雅黑" panose="020B0503020204020204" charset="-122"/>
            <a:cs typeface="微软雅黑" panose="020B0503020204020204" charset="-122"/>
          </a:endParaRPr>
        </a:p>
      </dgm:t>
    </dgm:pt>
    <dgm:pt modelId="{F962271C-D7CE-574A-8BAC-0CDAEF97627A}" type="parTrans" cxnId="{E5E40904-B278-934C-AFDF-3DDD84E6CE8A}">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C2CC7860-8B3E-D942-82FF-BEA54B28760B}" type="sibTrans" cxnId="{E5E40904-B278-934C-AFDF-3DDD84E6CE8A}">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9E10553A-AE7D-5C46-84C0-FD9FA37B40B2}">
      <dgm:prSet phldrT="[Text]" custT="1"/>
      <dgm:spPr/>
      <dgm:t>
        <a:bodyPr/>
        <a:lstStyle/>
        <a:p>
          <a:r>
            <a:rPr lang="zh-CN" altLang="en-US" sz="2800" dirty="0">
              <a:latin typeface="微软雅黑" panose="020B0503020204020204" charset="-122"/>
              <a:ea typeface="微软雅黑" panose="020B0503020204020204" charset="-122"/>
              <a:cs typeface="微软雅黑" panose="020B0503020204020204" charset="-122"/>
            </a:rPr>
            <a:t>住</a:t>
          </a:r>
          <a:endParaRPr lang="en-US" sz="1600" dirty="0">
            <a:latin typeface="微软雅黑" panose="020B0503020204020204" charset="-122"/>
            <a:ea typeface="微软雅黑" panose="020B0503020204020204" charset="-122"/>
            <a:cs typeface="微软雅黑" panose="020B0503020204020204" charset="-122"/>
          </a:endParaRPr>
        </a:p>
      </dgm:t>
    </dgm:pt>
    <dgm:pt modelId="{9BFF54A7-4B3E-0940-866E-18713E1AEFB7}" type="parTrans" cxnId="{DEC394FC-D549-0E45-84A9-7A71D56F7B1E}">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FC49BED9-0686-0B4B-A187-9453C2127C15}" type="sibTrans" cxnId="{DEC394FC-D549-0E45-84A9-7A71D56F7B1E}">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07E1EF97-2D02-7E40-8803-70E2D2BDF79A}" type="pres">
      <dgm:prSet presAssocID="{2D3EB192-1268-7143-A88C-291CC8960870}" presName="cycleMatrixDiagram" presStyleCnt="0">
        <dgm:presLayoutVars>
          <dgm:chMax val="1"/>
          <dgm:dir/>
          <dgm:animLvl val="lvl"/>
          <dgm:resizeHandles val="exact"/>
        </dgm:presLayoutVars>
      </dgm:prSet>
      <dgm:spPr/>
    </dgm:pt>
    <dgm:pt modelId="{69BC2719-AC44-AB4C-AD03-4C062F1A3741}" type="pres">
      <dgm:prSet presAssocID="{2D3EB192-1268-7143-A88C-291CC8960870}" presName="children" presStyleCnt="0"/>
      <dgm:spPr/>
    </dgm:pt>
    <dgm:pt modelId="{4D657EBD-646F-9942-A5EF-DC8BB9322001}" type="pres">
      <dgm:prSet presAssocID="{2D3EB192-1268-7143-A88C-291CC8960870}" presName="childPlaceholder" presStyleCnt="0"/>
      <dgm:spPr/>
    </dgm:pt>
    <dgm:pt modelId="{B9C8640B-4F73-7E46-BCBF-46DDAA399CFF}" type="pres">
      <dgm:prSet presAssocID="{2D3EB192-1268-7143-A88C-291CC8960870}" presName="circle" presStyleCnt="0"/>
      <dgm:spPr/>
    </dgm:pt>
    <dgm:pt modelId="{62493C9B-1147-594E-8443-1FCF2C0F9A80}" type="pres">
      <dgm:prSet presAssocID="{2D3EB192-1268-7143-A88C-291CC8960870}" presName="quadrant1" presStyleLbl="node1" presStyleIdx="0" presStyleCnt="4">
        <dgm:presLayoutVars>
          <dgm:chMax val="1"/>
          <dgm:bulletEnabled val="1"/>
        </dgm:presLayoutVars>
      </dgm:prSet>
      <dgm:spPr/>
    </dgm:pt>
    <dgm:pt modelId="{826E96EF-EC08-E544-BA0B-2B408A4C358B}" type="pres">
      <dgm:prSet presAssocID="{2D3EB192-1268-7143-A88C-291CC8960870}" presName="quadrant2" presStyleLbl="node1" presStyleIdx="1" presStyleCnt="4">
        <dgm:presLayoutVars>
          <dgm:chMax val="1"/>
          <dgm:bulletEnabled val="1"/>
        </dgm:presLayoutVars>
      </dgm:prSet>
      <dgm:spPr/>
    </dgm:pt>
    <dgm:pt modelId="{82EF9889-5961-7C4A-A3F7-DD7259E16A42}" type="pres">
      <dgm:prSet presAssocID="{2D3EB192-1268-7143-A88C-291CC8960870}" presName="quadrant3" presStyleLbl="node1" presStyleIdx="2" presStyleCnt="4">
        <dgm:presLayoutVars>
          <dgm:chMax val="1"/>
          <dgm:bulletEnabled val="1"/>
        </dgm:presLayoutVars>
      </dgm:prSet>
      <dgm:spPr/>
    </dgm:pt>
    <dgm:pt modelId="{10214FC2-FECB-FB48-B839-43DDA3B6A933}" type="pres">
      <dgm:prSet presAssocID="{2D3EB192-1268-7143-A88C-291CC8960870}" presName="quadrant4" presStyleLbl="node1" presStyleIdx="3" presStyleCnt="4">
        <dgm:presLayoutVars>
          <dgm:chMax val="1"/>
          <dgm:bulletEnabled val="1"/>
        </dgm:presLayoutVars>
      </dgm:prSet>
      <dgm:spPr/>
    </dgm:pt>
    <dgm:pt modelId="{316FAF4B-ABAD-914D-9D49-D75C5207E64F}" type="pres">
      <dgm:prSet presAssocID="{2D3EB192-1268-7143-A88C-291CC8960870}" presName="quadrantPlaceholder" presStyleCnt="0"/>
      <dgm:spPr/>
    </dgm:pt>
    <dgm:pt modelId="{8CC43170-3DD6-C24E-949D-D1F0A6D81018}" type="pres">
      <dgm:prSet presAssocID="{2D3EB192-1268-7143-A88C-291CC8960870}" presName="center1" presStyleLbl="fgShp" presStyleIdx="0" presStyleCnt="2"/>
      <dgm:spPr/>
    </dgm:pt>
    <dgm:pt modelId="{6F594A2C-AADE-FE4B-A575-ECF09B90C199}" type="pres">
      <dgm:prSet presAssocID="{2D3EB192-1268-7143-A88C-291CC8960870}" presName="center2" presStyleLbl="fgShp" presStyleIdx="1" presStyleCnt="2"/>
      <dgm:spPr/>
    </dgm:pt>
  </dgm:ptLst>
  <dgm:cxnLst>
    <dgm:cxn modelId="{E5E40904-B278-934C-AFDF-3DDD84E6CE8A}" srcId="{2D3EB192-1268-7143-A88C-291CC8960870}" destId="{34A5C919-A24C-9F4B-902F-F3E1851F0B5D}" srcOrd="2" destOrd="0" parTransId="{F962271C-D7CE-574A-8BAC-0CDAEF97627A}" sibTransId="{C2CC7860-8B3E-D942-82FF-BEA54B28760B}"/>
    <dgm:cxn modelId="{EB672B1B-E071-5D44-B2F3-359EC1BD7487}" type="presOf" srcId="{0DC7F544-6FB3-E34F-B82B-06D81552E7EF}" destId="{826E96EF-EC08-E544-BA0B-2B408A4C358B}" srcOrd="0" destOrd="0" presId="urn:microsoft.com/office/officeart/2005/8/layout/cycle4#1"/>
    <dgm:cxn modelId="{C6627938-A234-7748-8B39-CEDEFCE5A96F}" type="presOf" srcId="{855D7836-E280-2B4E-BFC2-8725DE517D53}" destId="{62493C9B-1147-594E-8443-1FCF2C0F9A80}" srcOrd="0" destOrd="0" presId="urn:microsoft.com/office/officeart/2005/8/layout/cycle4#1"/>
    <dgm:cxn modelId="{337B7741-35A0-1340-A156-3F431E96DB40}" srcId="{2D3EB192-1268-7143-A88C-291CC8960870}" destId="{855D7836-E280-2B4E-BFC2-8725DE517D53}" srcOrd="0" destOrd="0" parTransId="{8E6B0A98-7AAC-BA47-ADA7-CC35BCCA0DFB}" sibTransId="{47305EFB-9DE9-9847-8551-A35FD8632B74}"/>
    <dgm:cxn modelId="{72E9B68B-ADCA-B04C-8899-943345DC7BC4}" type="presOf" srcId="{2D3EB192-1268-7143-A88C-291CC8960870}" destId="{07E1EF97-2D02-7E40-8803-70E2D2BDF79A}" srcOrd="0" destOrd="0" presId="urn:microsoft.com/office/officeart/2005/8/layout/cycle4#1"/>
    <dgm:cxn modelId="{F9AFFAB1-8276-6C4B-AF07-40DB776E8443}" type="presOf" srcId="{34A5C919-A24C-9F4B-902F-F3E1851F0B5D}" destId="{82EF9889-5961-7C4A-A3F7-DD7259E16A42}" srcOrd="0" destOrd="0" presId="urn:microsoft.com/office/officeart/2005/8/layout/cycle4#1"/>
    <dgm:cxn modelId="{37DC2DF5-15C3-3E4F-951F-4C3BA83C76B8}" type="presOf" srcId="{9E10553A-AE7D-5C46-84C0-FD9FA37B40B2}" destId="{10214FC2-FECB-FB48-B839-43DDA3B6A933}" srcOrd="0" destOrd="0" presId="urn:microsoft.com/office/officeart/2005/8/layout/cycle4#1"/>
    <dgm:cxn modelId="{7C957FF9-5525-2842-9DCC-DDD33632A76D}" srcId="{2D3EB192-1268-7143-A88C-291CC8960870}" destId="{0DC7F544-6FB3-E34F-B82B-06D81552E7EF}" srcOrd="1" destOrd="0" parTransId="{38D6F358-F6B0-AD45-968F-CE8870C8AF36}" sibTransId="{1B402C0C-98AF-6B48-B873-1BAAE890787A}"/>
    <dgm:cxn modelId="{DEC394FC-D549-0E45-84A9-7A71D56F7B1E}" srcId="{2D3EB192-1268-7143-A88C-291CC8960870}" destId="{9E10553A-AE7D-5C46-84C0-FD9FA37B40B2}" srcOrd="3" destOrd="0" parTransId="{9BFF54A7-4B3E-0940-866E-18713E1AEFB7}" sibTransId="{FC49BED9-0686-0B4B-A187-9453C2127C15}"/>
    <dgm:cxn modelId="{F495A7EB-764E-DE4C-B2D9-6F65A3BDFA53}" type="presParOf" srcId="{07E1EF97-2D02-7E40-8803-70E2D2BDF79A}" destId="{69BC2719-AC44-AB4C-AD03-4C062F1A3741}" srcOrd="0" destOrd="0" presId="urn:microsoft.com/office/officeart/2005/8/layout/cycle4#1"/>
    <dgm:cxn modelId="{D6BB16BC-FD9A-F542-82B8-444B6BDC5E75}" type="presParOf" srcId="{69BC2719-AC44-AB4C-AD03-4C062F1A3741}" destId="{4D657EBD-646F-9942-A5EF-DC8BB9322001}" srcOrd="0" destOrd="0" presId="urn:microsoft.com/office/officeart/2005/8/layout/cycle4#1"/>
    <dgm:cxn modelId="{FFF6CF21-00AF-D541-ACD8-7F42F01DB3F6}" type="presParOf" srcId="{07E1EF97-2D02-7E40-8803-70E2D2BDF79A}" destId="{B9C8640B-4F73-7E46-BCBF-46DDAA399CFF}" srcOrd="1" destOrd="0" presId="urn:microsoft.com/office/officeart/2005/8/layout/cycle4#1"/>
    <dgm:cxn modelId="{B34C643D-C7FA-194D-B164-C26F9EA492EB}" type="presParOf" srcId="{B9C8640B-4F73-7E46-BCBF-46DDAA399CFF}" destId="{62493C9B-1147-594E-8443-1FCF2C0F9A80}" srcOrd="0" destOrd="0" presId="urn:microsoft.com/office/officeart/2005/8/layout/cycle4#1"/>
    <dgm:cxn modelId="{4FCC7A5F-4317-EA47-A68D-98E821A5E958}" type="presParOf" srcId="{B9C8640B-4F73-7E46-BCBF-46DDAA399CFF}" destId="{826E96EF-EC08-E544-BA0B-2B408A4C358B}" srcOrd="1" destOrd="0" presId="urn:microsoft.com/office/officeart/2005/8/layout/cycle4#1"/>
    <dgm:cxn modelId="{E584CBDA-E8C2-8347-AFD5-A49C0E9AE9F4}" type="presParOf" srcId="{B9C8640B-4F73-7E46-BCBF-46DDAA399CFF}" destId="{82EF9889-5961-7C4A-A3F7-DD7259E16A42}" srcOrd="2" destOrd="0" presId="urn:microsoft.com/office/officeart/2005/8/layout/cycle4#1"/>
    <dgm:cxn modelId="{E46DCBC2-E5FA-3743-987E-7C75974B1D67}" type="presParOf" srcId="{B9C8640B-4F73-7E46-BCBF-46DDAA399CFF}" destId="{10214FC2-FECB-FB48-B839-43DDA3B6A933}" srcOrd="3" destOrd="0" presId="urn:microsoft.com/office/officeart/2005/8/layout/cycle4#1"/>
    <dgm:cxn modelId="{2FF555F4-35E8-2E46-A87F-890D8F1A80E1}" type="presParOf" srcId="{B9C8640B-4F73-7E46-BCBF-46DDAA399CFF}" destId="{316FAF4B-ABAD-914D-9D49-D75C5207E64F}" srcOrd="4" destOrd="0" presId="urn:microsoft.com/office/officeart/2005/8/layout/cycle4#1"/>
    <dgm:cxn modelId="{9F4FB835-0869-124A-81C6-5A64151D4C61}" type="presParOf" srcId="{07E1EF97-2D02-7E40-8803-70E2D2BDF79A}" destId="{8CC43170-3DD6-C24E-949D-D1F0A6D81018}" srcOrd="2" destOrd="0" presId="urn:microsoft.com/office/officeart/2005/8/layout/cycle4#1"/>
    <dgm:cxn modelId="{E90435BD-089D-D64C-A9B4-678B221D9CB8}" type="presParOf" srcId="{07E1EF97-2D02-7E40-8803-70E2D2BDF79A}" destId="{6F594A2C-AADE-FE4B-A575-ECF09B90C199}"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93C9B-1147-594E-8443-1FCF2C0F9A80}">
      <dsp:nvSpPr>
        <dsp:cNvPr id="0" name=""/>
        <dsp:cNvSpPr/>
      </dsp:nvSpPr>
      <dsp:spPr>
        <a:xfrm>
          <a:off x="1410194" y="246195"/>
          <a:ext cx="1870224" cy="1870224"/>
        </a:xfrm>
        <a:prstGeom prst="pieWedge">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charset="-122"/>
              <a:ea typeface="微软雅黑" panose="020B0503020204020204" charset="-122"/>
              <a:cs typeface="微软雅黑" panose="020B0503020204020204" charset="-122"/>
            </a:rPr>
            <a:t>衣</a:t>
          </a:r>
          <a:endParaRPr lang="en-US" sz="2800" kern="1200" dirty="0">
            <a:latin typeface="微软雅黑" panose="020B0503020204020204" charset="-122"/>
            <a:ea typeface="微软雅黑" panose="020B0503020204020204" charset="-122"/>
            <a:cs typeface="微软雅黑" panose="020B0503020204020204" charset="-122"/>
          </a:endParaRPr>
        </a:p>
      </dsp:txBody>
      <dsp:txXfrm>
        <a:off x="1957970" y="793971"/>
        <a:ext cx="1322448" cy="1322448"/>
      </dsp:txXfrm>
    </dsp:sp>
    <dsp:sp modelId="{826E96EF-EC08-E544-BA0B-2B408A4C358B}">
      <dsp:nvSpPr>
        <dsp:cNvPr id="0" name=""/>
        <dsp:cNvSpPr/>
      </dsp:nvSpPr>
      <dsp:spPr>
        <a:xfrm rot="5400000">
          <a:off x="3366803" y="246195"/>
          <a:ext cx="1870224" cy="1870224"/>
        </a:xfrm>
        <a:prstGeom prst="pieWedge">
          <a:avLst/>
        </a:prstGeom>
        <a:gradFill rotWithShape="0">
          <a:gsLst>
            <a:gs pos="0">
              <a:schemeClr val="accent3">
                <a:hueOff val="-1143260"/>
                <a:satOff val="6956"/>
                <a:lumOff val="0"/>
                <a:alphaOff val="0"/>
                <a:tint val="94000"/>
                <a:satMod val="100000"/>
                <a:lumMod val="108000"/>
              </a:schemeClr>
            </a:gs>
            <a:gs pos="50000">
              <a:schemeClr val="accent3">
                <a:hueOff val="-1143260"/>
                <a:satOff val="6956"/>
                <a:lumOff val="0"/>
                <a:alphaOff val="0"/>
                <a:tint val="98000"/>
                <a:shade val="100000"/>
                <a:satMod val="100000"/>
                <a:lumMod val="100000"/>
              </a:schemeClr>
            </a:gs>
            <a:gs pos="100000">
              <a:schemeClr val="accent3">
                <a:hueOff val="-1143260"/>
                <a:satOff val="6956"/>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charset="-122"/>
              <a:ea typeface="微软雅黑" panose="020B0503020204020204" charset="-122"/>
              <a:cs typeface="微软雅黑" panose="020B0503020204020204" charset="-122"/>
            </a:rPr>
            <a:t>食</a:t>
          </a:r>
          <a:endParaRPr lang="en-US" sz="1600" kern="1200" dirty="0">
            <a:latin typeface="微软雅黑" panose="020B0503020204020204" charset="-122"/>
            <a:ea typeface="微软雅黑" panose="020B0503020204020204" charset="-122"/>
            <a:cs typeface="微软雅黑" panose="020B0503020204020204" charset="-122"/>
          </a:endParaRPr>
        </a:p>
      </dsp:txBody>
      <dsp:txXfrm rot="-5400000">
        <a:off x="3366803" y="793971"/>
        <a:ext cx="1322448" cy="1322448"/>
      </dsp:txXfrm>
    </dsp:sp>
    <dsp:sp modelId="{82EF9889-5961-7C4A-A3F7-DD7259E16A42}">
      <dsp:nvSpPr>
        <dsp:cNvPr id="0" name=""/>
        <dsp:cNvSpPr/>
      </dsp:nvSpPr>
      <dsp:spPr>
        <a:xfrm rot="10800000">
          <a:off x="3366803" y="2202804"/>
          <a:ext cx="1870224" cy="1870224"/>
        </a:xfrm>
        <a:prstGeom prst="pieWedge">
          <a:avLst/>
        </a:prstGeom>
        <a:gradFill rotWithShape="0">
          <a:gsLst>
            <a:gs pos="0">
              <a:schemeClr val="accent3">
                <a:hueOff val="-2286521"/>
                <a:satOff val="13913"/>
                <a:lumOff val="0"/>
                <a:alphaOff val="0"/>
                <a:tint val="94000"/>
                <a:satMod val="100000"/>
                <a:lumMod val="108000"/>
              </a:schemeClr>
            </a:gs>
            <a:gs pos="50000">
              <a:schemeClr val="accent3">
                <a:hueOff val="-2286521"/>
                <a:satOff val="13913"/>
                <a:lumOff val="0"/>
                <a:alphaOff val="0"/>
                <a:tint val="98000"/>
                <a:shade val="100000"/>
                <a:satMod val="100000"/>
                <a:lumMod val="100000"/>
              </a:schemeClr>
            </a:gs>
            <a:gs pos="100000">
              <a:schemeClr val="accent3">
                <a:hueOff val="-2286521"/>
                <a:satOff val="13913"/>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charset="-122"/>
              <a:ea typeface="微软雅黑" panose="020B0503020204020204" charset="-122"/>
              <a:cs typeface="微软雅黑" panose="020B0503020204020204" charset="-122"/>
            </a:rPr>
            <a:t>行</a:t>
          </a:r>
          <a:endParaRPr lang="en-US" sz="2000" kern="1200" dirty="0">
            <a:latin typeface="微软雅黑" panose="020B0503020204020204" charset="-122"/>
            <a:ea typeface="微软雅黑" panose="020B0503020204020204" charset="-122"/>
            <a:cs typeface="微软雅黑" panose="020B0503020204020204" charset="-122"/>
          </a:endParaRPr>
        </a:p>
      </dsp:txBody>
      <dsp:txXfrm rot="10800000">
        <a:off x="3366803" y="2202804"/>
        <a:ext cx="1322448" cy="1322448"/>
      </dsp:txXfrm>
    </dsp:sp>
    <dsp:sp modelId="{10214FC2-FECB-FB48-B839-43DDA3B6A933}">
      <dsp:nvSpPr>
        <dsp:cNvPr id="0" name=""/>
        <dsp:cNvSpPr/>
      </dsp:nvSpPr>
      <dsp:spPr>
        <a:xfrm rot="16200000">
          <a:off x="1410194" y="2202804"/>
          <a:ext cx="1870224" cy="1870224"/>
        </a:xfrm>
        <a:prstGeom prst="pieWedge">
          <a:avLst/>
        </a:prstGeom>
        <a:gradFill rotWithShape="0">
          <a:gsLst>
            <a:gs pos="0">
              <a:schemeClr val="accent3">
                <a:hueOff val="-3429781"/>
                <a:satOff val="20869"/>
                <a:lumOff val="0"/>
                <a:alphaOff val="0"/>
                <a:tint val="94000"/>
                <a:satMod val="100000"/>
                <a:lumMod val="108000"/>
              </a:schemeClr>
            </a:gs>
            <a:gs pos="50000">
              <a:schemeClr val="accent3">
                <a:hueOff val="-3429781"/>
                <a:satOff val="20869"/>
                <a:lumOff val="0"/>
                <a:alphaOff val="0"/>
                <a:tint val="98000"/>
                <a:shade val="100000"/>
                <a:satMod val="100000"/>
                <a:lumMod val="100000"/>
              </a:schemeClr>
            </a:gs>
            <a:gs pos="100000">
              <a:schemeClr val="accent3">
                <a:hueOff val="-3429781"/>
                <a:satOff val="20869"/>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charset="-122"/>
              <a:ea typeface="微软雅黑" panose="020B0503020204020204" charset="-122"/>
              <a:cs typeface="微软雅黑" panose="020B0503020204020204" charset="-122"/>
            </a:rPr>
            <a:t>住</a:t>
          </a:r>
          <a:endParaRPr lang="en-US" sz="1600" kern="1200" dirty="0">
            <a:latin typeface="微软雅黑" panose="020B0503020204020204" charset="-122"/>
            <a:ea typeface="微软雅黑" panose="020B0503020204020204" charset="-122"/>
            <a:cs typeface="微软雅黑" panose="020B0503020204020204" charset="-122"/>
          </a:endParaRPr>
        </a:p>
      </dsp:txBody>
      <dsp:txXfrm rot="5400000">
        <a:off x="1957970" y="2202804"/>
        <a:ext cx="1322448" cy="1322448"/>
      </dsp:txXfrm>
    </dsp:sp>
    <dsp:sp modelId="{8CC43170-3DD6-C24E-949D-D1F0A6D81018}">
      <dsp:nvSpPr>
        <dsp:cNvPr id="0" name=""/>
        <dsp:cNvSpPr/>
      </dsp:nvSpPr>
      <dsp:spPr>
        <a:xfrm>
          <a:off x="3000749" y="1770882"/>
          <a:ext cx="645724" cy="561499"/>
        </a:xfrm>
        <a:prstGeom prst="circularArrow">
          <a:avLst/>
        </a:prstGeom>
        <a:gradFill rotWithShape="0">
          <a:gsLst>
            <a:gs pos="0">
              <a:schemeClr val="accent3">
                <a:tint val="40000"/>
                <a:hueOff val="0"/>
                <a:satOff val="0"/>
                <a:lumOff val="0"/>
                <a:alphaOff val="0"/>
                <a:tint val="94000"/>
                <a:satMod val="100000"/>
                <a:lumMod val="108000"/>
              </a:schemeClr>
            </a:gs>
            <a:gs pos="50000">
              <a:schemeClr val="accent3">
                <a:tint val="40000"/>
                <a:hueOff val="0"/>
                <a:satOff val="0"/>
                <a:lumOff val="0"/>
                <a:alphaOff val="0"/>
                <a:tint val="98000"/>
                <a:shade val="100000"/>
                <a:satMod val="100000"/>
                <a:lumMod val="100000"/>
              </a:schemeClr>
            </a:gs>
            <a:gs pos="100000">
              <a:schemeClr val="accent3">
                <a:tint val="4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dsp:style>
    </dsp:sp>
    <dsp:sp modelId="{6F594A2C-AADE-FE4B-A575-ECF09B90C199}">
      <dsp:nvSpPr>
        <dsp:cNvPr id="0" name=""/>
        <dsp:cNvSpPr/>
      </dsp:nvSpPr>
      <dsp:spPr>
        <a:xfrm rot="10800000">
          <a:off x="3000749" y="1986843"/>
          <a:ext cx="645724" cy="561499"/>
        </a:xfrm>
        <a:prstGeom prst="circularArrow">
          <a:avLst/>
        </a:prstGeom>
        <a:gradFill rotWithShape="0">
          <a:gsLst>
            <a:gs pos="0">
              <a:schemeClr val="accent3">
                <a:tint val="40000"/>
                <a:hueOff val="0"/>
                <a:satOff val="0"/>
                <a:lumOff val="0"/>
                <a:alphaOff val="0"/>
                <a:tint val="94000"/>
                <a:satMod val="100000"/>
                <a:lumMod val="108000"/>
              </a:schemeClr>
            </a:gs>
            <a:gs pos="50000">
              <a:schemeClr val="accent3">
                <a:tint val="40000"/>
                <a:hueOff val="0"/>
                <a:satOff val="0"/>
                <a:lumOff val="0"/>
                <a:alphaOff val="0"/>
                <a:tint val="98000"/>
                <a:shade val="100000"/>
                <a:satMod val="100000"/>
                <a:lumMod val="100000"/>
              </a:schemeClr>
            </a:gs>
            <a:gs pos="100000">
              <a:schemeClr val="accent3">
                <a:tint val="4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2557F-826A-3F4F-A4A1-78E577C1B6EF}"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E2BD3-D3ED-624C-A460-4799D1D7A8F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17</a:t>
            </a:fld>
            <a:endParaRPr lang="en-US"/>
          </a:p>
        </p:txBody>
      </p:sp>
    </p:spTree>
    <p:extLst>
      <p:ext uri="{BB962C8B-B14F-4D97-AF65-F5344CB8AC3E}">
        <p14:creationId xmlns:p14="http://schemas.microsoft.com/office/powerpoint/2010/main" val="4271628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23</a:t>
            </a:fld>
            <a:endParaRPr lang="en-US"/>
          </a:p>
        </p:txBody>
      </p:sp>
    </p:spTree>
    <p:extLst>
      <p:ext uri="{BB962C8B-B14F-4D97-AF65-F5344CB8AC3E}">
        <p14:creationId xmlns:p14="http://schemas.microsoft.com/office/powerpoint/2010/main" val="111978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传统网络结构不灵活，不能适应不断涌现的新业务需求；</a:t>
            </a:r>
          </a:p>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互联网流量飞速增长，信息冗余传输严重；</a:t>
            </a:r>
          </a:p>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信息网络和传统行业深度融合发展带来新挑战</a:t>
            </a:r>
          </a:p>
          <a:p>
            <a:endParaRPr kumimoji="1" lang="zh-CN" altLang="en-US" dirty="0"/>
          </a:p>
        </p:txBody>
      </p:sp>
      <p:sp>
        <p:nvSpPr>
          <p:cNvPr id="4" name="幻灯片编号占位符 3"/>
          <p:cNvSpPr>
            <a:spLocks noGrp="1"/>
          </p:cNvSpPr>
          <p:nvPr>
            <p:ph type="sldNum" sz="quarter" idx="10"/>
          </p:nvPr>
        </p:nvSpPr>
        <p:spPr/>
        <p:txBody>
          <a:bodyPr/>
          <a:lstStyle/>
          <a:p>
            <a:fld id="{B25D7074-4AF7-449B-BA27-CC608920B4DF}"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习近平总书记在领导小组第一次会议上指出“没有网络安全就没有国家安全，没有信息化就没有现代化”。网络安全是事关国家安全的重大战略问题。网络安全包括两个重要方面，政治安全和网络与信息系统的安全。</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总的来说，政治安全是根本。现在，境外敌对势力将互联网作为对我国渗透破坏的主渠道，以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网络自由</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名，不断对我国攻击污蔑、造谣生事，试图破坏我国社会稳定和国家安全；一些人出于政治或商业利益炒作社会热点敏感问题，甚至进行违法犯罪活动；互联网新技术被一些人作为新的传播工具，大肆散布违法有害信息。在互联网上，能否赢得意识形态领域渗透和反渗透斗争的胜利，在很大程度上决定我们党和国家的未来。</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网络安全的另一个重要方面是网络与信息系统的安全。斯诺登事件表明，少数国家利用掌握的互联网基础资源和信息技术优势，大规模实施网络监控，大量窃取政治、经济、军事秘密以及企业、个人敏感数据，有的还远程控制他国重要网络与信息系统。国家关键基础设施已经成为网络武器的真实攻击目标，如果一个国家涉及国计民生的关键基础设施被人攻击后瘫痪，甚至军队的智慧控制系统被人接管，将会引发灾难性后果。一个国家、一个社会，如果不能保证网络和信息的安全，再强大的硬件设施都可能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聋子瞎子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全球范围内，中国是网络攻击的主要受害国。据悉，每年有</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多个政府网站受到来自海外的黑客攻击。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棱镜门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事件也反映了我国网络安全受制于人的严重困局。尽快制定出台符合中国国家安全需要的网络安全战略，已经成为迫在眉睫的任务。加强网络安全，才能维护国家安全。</a:t>
            </a:r>
            <a:r>
              <a:rPr lang="zh-CN" altLang="zh-CN" dirty="0">
                <a:effectLst/>
              </a:rPr>
              <a:t> </a:t>
            </a:r>
            <a:endParaRPr lang="zh-CN" altLang="en-US" dirty="0">
              <a:effectLst/>
            </a:endParaRPr>
          </a:p>
          <a:p>
            <a:r>
              <a:rPr lang="en-US" altLang="zh-CN" dirty="0"/>
              <a:t>2016</a:t>
            </a:r>
            <a:r>
              <a:rPr lang="zh-CN" altLang="en-US" dirty="0"/>
              <a:t>年</a:t>
            </a:r>
            <a:r>
              <a:rPr lang="en-US" altLang="zh-CN" dirty="0"/>
              <a:t>11</a:t>
            </a:r>
            <a:r>
              <a:rPr lang="zh-CN" altLang="en-US" dirty="0"/>
              <a:t>月</a:t>
            </a:r>
            <a:r>
              <a:rPr lang="en-US" altLang="zh-CN" dirty="0"/>
              <a:t>7</a:t>
            </a:r>
            <a:r>
              <a:rPr lang="zh-CN" altLang="en-US" dirty="0"/>
              <a:t>日，第 十二届全国人大常委会第 二十四次会议通过</a:t>
            </a:r>
            <a:r>
              <a:rPr lang="en-US" altLang="zh-CN" dirty="0"/>
              <a:t>《</a:t>
            </a:r>
            <a:r>
              <a:rPr lang="zh-CN" altLang="en-US" dirty="0"/>
              <a:t>中华人民共和国网络安全法</a:t>
            </a:r>
            <a:r>
              <a:rPr lang="en-US" altLang="zh-CN" dirty="0"/>
              <a:t>》</a:t>
            </a:r>
            <a:r>
              <a:rPr lang="zh-CN" altLang="en-US" dirty="0"/>
              <a:t>，进一步界定了关键 信息基础设施范围，对攻击、破坏我国关键信息基础设施的境外组织和个人规定相应的惩治措施，增加了惩治网络诈骗等新型 网络违法犯罪活动的规定 等。网络安全法于</a:t>
            </a:r>
            <a:r>
              <a:rPr lang="en-US" altLang="zh-CN" dirty="0"/>
              <a:t>2017</a:t>
            </a:r>
            <a:r>
              <a:rPr lang="zh-CN" altLang="en-US" dirty="0"/>
              <a:t>年 </a:t>
            </a:r>
            <a:r>
              <a:rPr lang="en-US" altLang="zh-CN" dirty="0"/>
              <a:t>6</a:t>
            </a:r>
            <a:r>
              <a:rPr lang="zh-CN" altLang="en-US" dirty="0"/>
              <a:t>月</a:t>
            </a:r>
            <a:r>
              <a:rPr lang="en-US" altLang="zh-CN" dirty="0"/>
              <a:t>1</a:t>
            </a:r>
            <a:r>
              <a:rPr lang="zh-CN" altLang="en-US" dirty="0"/>
              <a:t>日起施行。</a:t>
            </a: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B25D7074-4AF7-449B-BA27-CC608920B4DF}"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16</a:t>
            </a:fld>
            <a:endParaRPr lang="en-US"/>
          </a:p>
        </p:txBody>
      </p:sp>
    </p:spTree>
    <p:extLst>
      <p:ext uri="{BB962C8B-B14F-4D97-AF65-F5344CB8AC3E}">
        <p14:creationId xmlns:p14="http://schemas.microsoft.com/office/powerpoint/2010/main" val="653994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hasCustomPrompt="1"/>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hasCustomPrompt="1"/>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hasCustomPrompt="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hasCustomPrompt="1"/>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hasCustomPrompt="1"/>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hasCustomPrompt="1"/>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hasCustomPrompt="1"/>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hasCustomPrompt="1"/>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hasCustomPrompt="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hasCustomPrompt="1"/>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hasCustomPrompt="1"/>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hasCustomPrompt="1"/>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hasCustomPrompt="1"/>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hasCustomPrompt="1"/>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hasCustomPrompt="1"/>
          </p:nvPr>
        </p:nvSpPr>
        <p:spPr>
          <a:xfrm>
            <a:off x="913775" y="2367093"/>
            <a:ext cx="10364452" cy="342410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hasCustomPrompt="1"/>
          </p:nvPr>
        </p:nvSpPr>
        <p:spPr>
          <a:xfrm>
            <a:off x="913775" y="609601"/>
            <a:ext cx="7658724" cy="518159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with Logo">
    <p:spTree>
      <p:nvGrpSpPr>
        <p:cNvPr id="1" name=""/>
        <p:cNvGrpSpPr/>
        <p:nvPr/>
      </p:nvGrpSpPr>
      <p:grpSpPr>
        <a:xfrm>
          <a:off x="0" y="0"/>
          <a:ext cx="0" cy="0"/>
          <a:chOff x="0" y="0"/>
          <a:chExt cx="0" cy="0"/>
        </a:xfrm>
      </p:grpSpPr>
      <p:cxnSp>
        <p:nvCxnSpPr>
          <p:cNvPr id="13" name="直接连接符 12"/>
          <p:cNvCxnSpPr/>
          <p:nvPr userDrawn="1"/>
        </p:nvCxnSpPr>
        <p:spPr>
          <a:xfrm>
            <a:off x="1447782" y="1080437"/>
            <a:ext cx="10552308" cy="0"/>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381064" y="1080437"/>
            <a:ext cx="1344000" cy="72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Slide Number Placeholder 5"/>
          <p:cNvSpPr>
            <a:spLocks noGrp="1"/>
          </p:cNvSpPr>
          <p:nvPr>
            <p:ph type="sldNum" sz="quarter" idx="12"/>
          </p:nvPr>
        </p:nvSpPr>
        <p:spPr>
          <a:xfrm>
            <a:off x="11304087" y="194567"/>
            <a:ext cx="471311" cy="350185"/>
          </a:xfrm>
        </p:spPr>
        <p:txBody>
          <a:bodyPr/>
          <a:lstStyle>
            <a:lvl1pPr algn="ctr">
              <a:defRPr sz="1200">
                <a:solidFill>
                  <a:srgbClr val="406671"/>
                </a:solidFill>
                <a:latin typeface="Arial Unicode MS" panose="020B0604020202020204" charset="-122"/>
                <a:ea typeface="Arial Unicode MS" panose="020B0604020202020204" charset="-122"/>
                <a:cs typeface="Arial Unicode MS" panose="020B0604020202020204" charset="-122"/>
              </a:defRPr>
            </a:lvl1pPr>
          </a:lstStyle>
          <a:p>
            <a:pPr defTabSz="913765"/>
            <a:fld id="{EB1A6305-F145-461B-B394-0DD7F78349A4}" type="slidenum">
              <a:rPr lang="zh-CN" altLang="en-US" smtClean="0"/>
              <a:t>‹#›</a:t>
            </a:fld>
            <a:endParaRPr lang="zh-CN" altLang="en-US" dirty="0"/>
          </a:p>
        </p:txBody>
      </p:sp>
      <p:sp>
        <p:nvSpPr>
          <p:cNvPr id="17" name="Title Placeholder 1"/>
          <p:cNvSpPr>
            <a:spLocks noGrp="1"/>
          </p:cNvSpPr>
          <p:nvPr>
            <p:ph type="title"/>
          </p:nvPr>
        </p:nvSpPr>
        <p:spPr>
          <a:xfrm>
            <a:off x="381065" y="194567"/>
            <a:ext cx="10038580" cy="715312"/>
          </a:xfrm>
          <a:prstGeom prst="rect">
            <a:avLst/>
          </a:prstGeom>
        </p:spPr>
        <p:txBody>
          <a:bodyPr vert="horz" lIns="91440" tIns="45720" rIns="91440" bIns="45720" rtlCol="0" anchor="ctr">
            <a:normAutofit/>
          </a:bodyPr>
          <a:lstStyle>
            <a:lvl1pPr>
              <a:defRPr sz="3200">
                <a:solidFill>
                  <a:schemeClr val="accent5">
                    <a:lumMod val="50000"/>
                  </a:schemeClr>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103638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51060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hasCustomPrompt="1"/>
          </p:nvPr>
        </p:nvSpPr>
        <p:spPr>
          <a:xfrm>
            <a:off x="6172200" y="2367092"/>
            <a:ext cx="510540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Content Placeholder 3"/>
          <p:cNvSpPr>
            <a:spLocks noGrp="1"/>
          </p:cNvSpPr>
          <p:nvPr>
            <p:ph sz="quarter" idx="13" hasCustomPrompt="1"/>
          </p:nvPr>
        </p:nvSpPr>
        <p:spPr>
          <a:xfrm>
            <a:off x="913774" y="3051012"/>
            <a:ext cx="5106027"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3" name="Content Placeholder 5"/>
          <p:cNvSpPr>
            <a:spLocks noGrp="1"/>
          </p:cNvSpPr>
          <p:nvPr>
            <p:ph sz="quarter" idx="14" hasCustomPrompt="1"/>
          </p:nvPr>
        </p:nvSpPr>
        <p:spPr>
          <a:xfrm>
            <a:off x="6172200" y="3051012"/>
            <a:ext cx="5105401"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C1EB95E-CD5D-EE41-95C7-D3B9765ABCD4}" type="datetimeFigureOut">
              <a:rPr lang="en-US" smtClean="0"/>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C1EB95E-CD5D-EE41-95C7-D3B9765ABCD4}" type="datetimeFigureOut">
              <a:rPr lang="en-US" smtClean="0"/>
              <a:t>8/27/2023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hasCustomPrompt="1"/>
          </p:nvPr>
        </p:nvSpPr>
        <p:spPr>
          <a:xfrm>
            <a:off x="5078062" y="609600"/>
            <a:ext cx="6200163" cy="518159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C1EB95E-CD5D-EE41-95C7-D3B9765ABCD4}" type="datetimeFigureOut">
              <a:rPr lang="en-US" smtClean="0"/>
              <a:t>8/27/2023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A8C1608-1771-934E-AA9E-B910BDF9BA0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1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jpeg"/><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image" Target="../media/image19.png"/><Relationship Id="rId5" Type="http://schemas.openxmlformats.org/officeDocument/2006/relationships/diagramQuickStyle" Target="../diagrams/quickStyle1.xml"/><Relationship Id="rId15" Type="http://schemas.openxmlformats.org/officeDocument/2006/relationships/image" Target="../media/image23.jpe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17.jpe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39922"/>
            <a:ext cx="12192000" cy="2421464"/>
          </a:xfrm>
        </p:spPr>
        <p:txBody>
          <a:bodyPr/>
          <a:lstStyle/>
          <a:p>
            <a:r>
              <a:rPr lang="en-US" altLang="zh-CN" dirty="0"/>
              <a:t>《</a:t>
            </a:r>
            <a:r>
              <a:rPr lang="zh-CN" altLang="en-US" dirty="0"/>
              <a:t>计算机通信与网络</a:t>
            </a:r>
            <a:r>
              <a:rPr lang="en-US" altLang="zh-CN" dirty="0"/>
              <a:t>》</a:t>
            </a:r>
            <a:r>
              <a:rPr lang="zh-CN" altLang="en-US" dirty="0"/>
              <a:t>导论</a:t>
            </a:r>
            <a:endParaRPr lang="en-US" dirty="0"/>
          </a:p>
        </p:txBody>
      </p:sp>
      <p:sp>
        <p:nvSpPr>
          <p:cNvPr id="3" name="Subtitle 2"/>
          <p:cNvSpPr>
            <a:spLocks noGrp="1"/>
          </p:cNvSpPr>
          <p:nvPr>
            <p:ph type="subTitle" idx="1"/>
          </p:nvPr>
        </p:nvSpPr>
        <p:spPr/>
        <p:txBody>
          <a:bodyPr/>
          <a:lstStyle/>
          <a:p>
            <a:r>
              <a:rPr lang="zh-CN" altLang="en-US" sz="2800" b="1" dirty="0"/>
              <a:t>辜希武</a:t>
            </a:r>
            <a:endParaRPr lang="en-US" altLang="zh-CN" sz="2800" b="1" dirty="0"/>
          </a:p>
          <a:p>
            <a:r>
              <a:rPr lang="en-US" altLang="zh-CN" b="1" dirty="0"/>
              <a:t>1694551702@qq.com</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defTabSz="913765"/>
            <a:fld id="{EB1A6305-F145-461B-B394-0DD7F78349A4}" type="slidenum">
              <a:rPr lang="zh-CN" altLang="en-US" smtClean="0"/>
              <a:t>10</a:t>
            </a:fld>
            <a:endParaRPr lang="zh-CN" altLang="en-US" dirty="0"/>
          </a:p>
        </p:txBody>
      </p:sp>
      <p:sp>
        <p:nvSpPr>
          <p:cNvPr id="3" name="标题 2"/>
          <p:cNvSpPr>
            <a:spLocks noGrp="1"/>
          </p:cNvSpPr>
          <p:nvPr>
            <p:ph type="title"/>
          </p:nvPr>
        </p:nvSpPr>
        <p:spPr>
          <a:xfrm>
            <a:off x="0" y="194567"/>
            <a:ext cx="10419645" cy="715312"/>
          </a:xfrm>
        </p:spPr>
        <p:txBody>
          <a:bodyPr/>
          <a:lstStyle/>
          <a:p>
            <a:pPr algn="l"/>
            <a:r>
              <a:rPr kumimoji="1" lang="zh-CN" altLang="en-US" dirty="0">
                <a:solidFill>
                  <a:srgbClr val="FF0000"/>
                </a:solidFill>
              </a:rPr>
              <a:t>未来网络面临挑战</a:t>
            </a:r>
          </a:p>
        </p:txBody>
      </p:sp>
      <p:pic>
        <p:nvPicPr>
          <p:cNvPr id="8" name="图片 7"/>
          <p:cNvPicPr>
            <a:picLocks noChangeAspect="1"/>
          </p:cNvPicPr>
          <p:nvPr/>
        </p:nvPicPr>
        <p:blipFill>
          <a:blip r:embed="rId3"/>
          <a:stretch>
            <a:fillRect/>
          </a:stretch>
        </p:blipFill>
        <p:spPr>
          <a:xfrm>
            <a:off x="381065" y="1208839"/>
            <a:ext cx="11515371" cy="56491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defTabSz="913765"/>
            <a:fld id="{EB1A6305-F145-461B-B394-0DD7F78349A4}" type="slidenum">
              <a:rPr lang="zh-CN" altLang="en-US" smtClean="0"/>
              <a:t>11</a:t>
            </a:fld>
            <a:endParaRPr lang="zh-CN" altLang="en-US" dirty="0"/>
          </a:p>
        </p:txBody>
      </p:sp>
      <p:sp>
        <p:nvSpPr>
          <p:cNvPr id="3" name="标题 2"/>
          <p:cNvSpPr>
            <a:spLocks noGrp="1"/>
          </p:cNvSpPr>
          <p:nvPr>
            <p:ph type="title"/>
          </p:nvPr>
        </p:nvSpPr>
        <p:spPr>
          <a:xfrm>
            <a:off x="1" y="194567"/>
            <a:ext cx="10419644" cy="715312"/>
          </a:xfrm>
        </p:spPr>
        <p:txBody>
          <a:bodyPr/>
          <a:lstStyle/>
          <a:p>
            <a:pPr algn="l"/>
            <a:r>
              <a:rPr kumimoji="1" lang="zh-CN" altLang="en-US" dirty="0">
                <a:solidFill>
                  <a:srgbClr val="FF0000"/>
                </a:solidFill>
              </a:rPr>
              <a:t>没有网络安全就没有国家安全</a:t>
            </a:r>
          </a:p>
        </p:txBody>
      </p:sp>
      <p:sp>
        <p:nvSpPr>
          <p:cNvPr id="4" name="内容占位符 2"/>
          <p:cNvSpPr txBox="1"/>
          <p:nvPr/>
        </p:nvSpPr>
        <p:spPr>
          <a:xfrm>
            <a:off x="788670" y="1314450"/>
            <a:ext cx="10515600" cy="899795"/>
          </a:xfrm>
          <a:prstGeom prst="rect">
            <a:avLst/>
          </a:prstGeom>
        </p:spPr>
        <p:txBody>
          <a:bodyPr>
            <a:normAutofit fontScale="47500" lnSpcReduction="20000"/>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6700" dirty="0">
                <a:solidFill>
                  <a:srgbClr val="FF0000"/>
                </a:solidFill>
                <a:latin typeface="Heiti SC Light" charset="-122"/>
                <a:ea typeface="Heiti SC Light" charset="-122"/>
                <a:cs typeface="Heiti SC Light" charset="-122"/>
              </a:rPr>
              <a:t>没有网络安全就没有国家安全，没有信息化就没有现代化。</a:t>
            </a:r>
          </a:p>
          <a:p>
            <a:pPr marL="0" algn="r">
              <a:buClrTx/>
              <a:buSzTx/>
              <a:buFont typeface="Arial" panose="020B0604020202020204" pitchFamily="34" charset="0"/>
              <a:buNone/>
            </a:pPr>
            <a:r>
              <a:rPr lang="zh-CN" altLang="zh-CN" sz="5600" dirty="0">
                <a:solidFill>
                  <a:srgbClr val="FF0000"/>
                </a:solidFill>
                <a:latin typeface="Heiti SC Light" charset="-122"/>
                <a:ea typeface="Heiti SC Light" charset="-122"/>
                <a:cs typeface="Heiti SC Light" charset="-122"/>
              </a:rPr>
              <a:t>习近平</a:t>
            </a:r>
          </a:p>
        </p:txBody>
      </p:sp>
      <p:pic>
        <p:nvPicPr>
          <p:cNvPr id="5" name="图片 4" descr="Macintosh HD:Users:xupeng:Downloads:03540d775921fa916a6e36fd73f0b437.jpg"/>
          <p:cNvPicPr/>
          <p:nvPr/>
        </p:nvPicPr>
        <p:blipFill rotWithShape="1">
          <a:blip r:embed="rId3">
            <a:extLst>
              <a:ext uri="{28A0092B-C50C-407E-A947-70E740481C1C}">
                <a14:useLocalDpi xmlns:a14="http://schemas.microsoft.com/office/drawing/2010/main" val="0"/>
              </a:ext>
            </a:extLst>
          </a:blip>
          <a:srcRect b="18843"/>
          <a:stretch>
            <a:fillRect/>
          </a:stretch>
        </p:blipFill>
        <p:spPr bwMode="auto">
          <a:xfrm>
            <a:off x="1" y="4572000"/>
            <a:ext cx="3352800" cy="2286000"/>
          </a:xfrm>
          <a:prstGeom prst="rect">
            <a:avLst/>
          </a:prstGeom>
          <a:noFill/>
          <a:ln>
            <a:noFill/>
          </a:ln>
        </p:spPr>
      </p:pic>
      <p:sp>
        <p:nvSpPr>
          <p:cNvPr id="6" name="文本框 5"/>
          <p:cNvSpPr txBox="1"/>
          <p:nvPr/>
        </p:nvSpPr>
        <p:spPr>
          <a:xfrm>
            <a:off x="868681" y="2375314"/>
            <a:ext cx="3936075" cy="1661993"/>
          </a:xfrm>
          <a:prstGeom prst="rect">
            <a:avLst/>
          </a:prstGeom>
          <a:noFill/>
          <a:effectLst>
            <a:outerShdw blurRad="50800" dist="50800" dir="5400000" sx="83000" sy="83000" algn="ctr" rotWithShape="0">
              <a:srgbClr val="000000">
                <a:alpha val="89000"/>
              </a:srgbClr>
            </a:outerShdw>
          </a:effectLst>
        </p:spPr>
        <p:txBody>
          <a:bodyPr wrap="square" rtlCol="0">
            <a:spAutoFit/>
          </a:bodyPr>
          <a:lstStyle/>
          <a:p>
            <a:r>
              <a:rPr lang="zh-CN" altLang="en-US" sz="2800" dirty="0"/>
              <a:t>网络安全包括</a:t>
            </a:r>
          </a:p>
          <a:p>
            <a:pPr marL="285750" indent="-285750">
              <a:buFont typeface="Wingdings" panose="05000000000000000000" pitchFamily="2" charset="2"/>
              <a:buChar char="Ø"/>
            </a:pPr>
            <a:r>
              <a:rPr lang="zh-CN" altLang="en-US" sz="2800" dirty="0"/>
              <a:t>政治安全</a:t>
            </a:r>
          </a:p>
          <a:p>
            <a:pPr marL="285750" indent="-285750">
              <a:buFont typeface="Wingdings" panose="05000000000000000000" pitchFamily="2" charset="2"/>
              <a:buChar char="Ø"/>
            </a:pPr>
            <a:r>
              <a:rPr lang="zh-CN" altLang="en-US" sz="2800" dirty="0"/>
              <a:t>网络与信息系统安全</a:t>
            </a:r>
          </a:p>
          <a:p>
            <a:endParaRPr kumimoji="1" lang="zh-CN" altLang="en-US" dirty="0"/>
          </a:p>
        </p:txBody>
      </p:sp>
      <p:sp>
        <p:nvSpPr>
          <p:cNvPr id="7" name="矩形 6"/>
          <p:cNvSpPr/>
          <p:nvPr/>
        </p:nvSpPr>
        <p:spPr>
          <a:xfrm>
            <a:off x="3352801" y="6027003"/>
            <a:ext cx="8839199" cy="83099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a:spAutoFit/>
          </a:bodyPr>
          <a:lstStyle/>
          <a:p>
            <a:pPr algn="ctr"/>
            <a:r>
              <a:rPr lang="en-US" altLang="zh-CN" sz="2400" dirty="0">
                <a:solidFill>
                  <a:srgbClr val="0070C0"/>
                </a:solidFill>
                <a:latin typeface="Baoli SC" charset="-122"/>
                <a:ea typeface="Baoli SC" charset="-122"/>
                <a:cs typeface="Baoli SC" charset="-122"/>
              </a:rPr>
              <a:t>2016</a:t>
            </a:r>
            <a:r>
              <a:rPr lang="zh-CN" altLang="en-US" sz="2400" dirty="0">
                <a:solidFill>
                  <a:srgbClr val="0070C0"/>
                </a:solidFill>
                <a:latin typeface="Baoli SC" charset="-122"/>
                <a:ea typeface="Baoli SC" charset="-122"/>
                <a:cs typeface="Baoli SC" charset="-122"/>
              </a:rPr>
              <a:t>年</a:t>
            </a:r>
            <a:r>
              <a:rPr lang="en-US" altLang="zh-CN" sz="2400" dirty="0">
                <a:solidFill>
                  <a:srgbClr val="0070C0"/>
                </a:solidFill>
                <a:latin typeface="Baoli SC" charset="-122"/>
                <a:ea typeface="Baoli SC" charset="-122"/>
                <a:cs typeface="Baoli SC" charset="-122"/>
              </a:rPr>
              <a:t>11</a:t>
            </a:r>
            <a:r>
              <a:rPr lang="zh-CN" altLang="en-US" sz="2400" dirty="0">
                <a:solidFill>
                  <a:srgbClr val="0070C0"/>
                </a:solidFill>
                <a:latin typeface="Baoli SC" charset="-122"/>
                <a:ea typeface="Baoli SC" charset="-122"/>
                <a:cs typeface="Baoli SC" charset="-122"/>
              </a:rPr>
              <a:t>月</a:t>
            </a:r>
            <a:r>
              <a:rPr lang="en-US" altLang="zh-CN" sz="2400" dirty="0">
                <a:solidFill>
                  <a:srgbClr val="0070C0"/>
                </a:solidFill>
                <a:latin typeface="Baoli SC" charset="-122"/>
                <a:ea typeface="Baoli SC" charset="-122"/>
                <a:cs typeface="Baoli SC" charset="-122"/>
              </a:rPr>
              <a:t>7</a:t>
            </a:r>
            <a:r>
              <a:rPr lang="zh-CN" altLang="en-US" sz="2400" dirty="0">
                <a:solidFill>
                  <a:srgbClr val="0070C0"/>
                </a:solidFill>
                <a:latin typeface="Baoli SC" charset="-122"/>
                <a:ea typeface="Baoli SC" charset="-122"/>
                <a:cs typeface="Baoli SC" charset="-122"/>
              </a:rPr>
              <a:t>日，第 十二届全国人大常委会第 二十四次会议通过</a:t>
            </a:r>
            <a:r>
              <a:rPr lang="en-US" altLang="zh-CN" sz="2400" dirty="0">
                <a:solidFill>
                  <a:srgbClr val="0070C0"/>
                </a:solidFill>
                <a:latin typeface="Baoli SC" charset="-122"/>
                <a:ea typeface="Baoli SC" charset="-122"/>
                <a:cs typeface="Baoli SC" charset="-122"/>
              </a:rPr>
              <a:t>《</a:t>
            </a:r>
            <a:r>
              <a:rPr lang="zh-CN" altLang="en-US" sz="2400" dirty="0">
                <a:solidFill>
                  <a:srgbClr val="0070C0"/>
                </a:solidFill>
                <a:latin typeface="Baoli SC" charset="-122"/>
                <a:ea typeface="Baoli SC" charset="-122"/>
                <a:cs typeface="Baoli SC" charset="-122"/>
              </a:rPr>
              <a:t>中华人民共和国网络安全法</a:t>
            </a:r>
            <a:r>
              <a:rPr lang="en-US" altLang="zh-CN" sz="2400" dirty="0">
                <a:solidFill>
                  <a:srgbClr val="0070C0"/>
                </a:solidFill>
                <a:latin typeface="Baoli SC" charset="-122"/>
                <a:ea typeface="Baoli SC" charset="-122"/>
                <a:cs typeface="Baoli SC" charset="-122"/>
              </a:rPr>
              <a:t>》</a:t>
            </a:r>
            <a:endParaRPr lang="zh-CN" altLang="en-US" sz="2400" dirty="0">
              <a:solidFill>
                <a:srgbClr val="0070C0"/>
              </a:solidFill>
              <a:latin typeface="Baoli SC" charset="-122"/>
              <a:ea typeface="Baoli SC" charset="-122"/>
              <a:cs typeface="Baoli SC" charset="-122"/>
            </a:endParaRPr>
          </a:p>
        </p:txBody>
      </p:sp>
      <p:sp>
        <p:nvSpPr>
          <p:cNvPr id="8" name="文本框 7"/>
          <p:cNvSpPr txBox="1"/>
          <p:nvPr/>
        </p:nvSpPr>
        <p:spPr>
          <a:xfrm>
            <a:off x="4463208" y="3293407"/>
            <a:ext cx="7509824" cy="2831544"/>
          </a:xfrm>
          <a:prstGeom prst="rect">
            <a:avLst/>
          </a:prstGeom>
          <a:noFill/>
          <a:effectLst>
            <a:outerShdw blurRad="50800" dist="50800" dir="5400000" sx="83000" sy="83000" algn="ctr" rotWithShape="0">
              <a:srgbClr val="000000">
                <a:alpha val="89000"/>
              </a:srgbClr>
            </a:outerShdw>
          </a:effectLst>
        </p:spPr>
        <p:txBody>
          <a:bodyPr wrap="square" rtlCol="0">
            <a:spAutoFit/>
          </a:bodyPr>
          <a:lstStyle/>
          <a:p>
            <a:pPr marL="285750" indent="-285750">
              <a:buFont typeface="Arial" panose="020B0604020202020204" pitchFamily="34" charset="0"/>
              <a:buChar char="•"/>
            </a:pPr>
            <a:r>
              <a:rPr kumimoji="1" lang="zh-CN" altLang="en-US" sz="2000" dirty="0"/>
              <a:t>我国联网工业控制设备被来自境外国家的</a:t>
            </a:r>
            <a:r>
              <a:rPr kumimoji="1" lang="en-US" altLang="zh-CN" sz="2000" dirty="0"/>
              <a:t>IP</a:t>
            </a:r>
            <a:r>
              <a:rPr kumimoji="1" lang="zh-CN" altLang="en-US" sz="2000" dirty="0"/>
              <a:t>地址指纹探测</a:t>
            </a:r>
          </a:p>
          <a:p>
            <a:pPr marL="285750" indent="-285750">
              <a:buFont typeface="Arial" panose="020B0604020202020204" pitchFamily="34" charset="0"/>
              <a:buChar char="•"/>
            </a:pPr>
            <a:r>
              <a:rPr kumimoji="1" lang="zh-CN" altLang="en-US" sz="2000" dirty="0"/>
              <a:t>发生多起针对我国重要信息系统实施的</a:t>
            </a:r>
            <a:r>
              <a:rPr kumimoji="1" lang="en-US" altLang="zh-CN" sz="2000" dirty="0"/>
              <a:t>APT</a:t>
            </a:r>
            <a:r>
              <a:rPr kumimoji="1" lang="zh-CN" altLang="en-US" sz="2000" dirty="0"/>
              <a:t>攻击</a:t>
            </a:r>
          </a:p>
          <a:p>
            <a:pPr marL="285750" indent="-285750">
              <a:buFont typeface="Arial" panose="020B0604020202020204" pitchFamily="34" charset="0"/>
              <a:buChar char="•"/>
            </a:pPr>
            <a:r>
              <a:rPr kumimoji="1" lang="zh-CN" altLang="en-US" sz="2000" dirty="0"/>
              <a:t>大量联网智能设备受攻击后成为僵尸网络</a:t>
            </a:r>
          </a:p>
          <a:p>
            <a:pPr marL="285750" indent="-285750">
              <a:buFont typeface="Arial" panose="020B0604020202020204" pitchFamily="34" charset="0"/>
              <a:buChar char="•"/>
            </a:pPr>
            <a:r>
              <a:rPr kumimoji="1" lang="zh-CN" altLang="en-US" sz="2000" dirty="0"/>
              <a:t>网站数据和个人信息（</a:t>
            </a:r>
            <a:r>
              <a:rPr kumimoji="1" lang="en-US" altLang="zh-CN" sz="2000" dirty="0"/>
              <a:t>300</a:t>
            </a:r>
            <a:r>
              <a:rPr kumimoji="1" lang="zh-CN" altLang="en-US" sz="2000" dirty="0"/>
              <a:t>亿条）大量泄漏</a:t>
            </a:r>
          </a:p>
          <a:p>
            <a:pPr marL="285750" indent="-285750">
              <a:buFont typeface="Arial" panose="020B0604020202020204" pitchFamily="34" charset="0"/>
              <a:buChar char="•"/>
            </a:pPr>
            <a:r>
              <a:rPr kumimoji="1" lang="zh-CN" altLang="en-US" sz="2000" dirty="0"/>
              <a:t>移动互联网黑色产业链成型，恶意程序骤增（</a:t>
            </a:r>
            <a:r>
              <a:rPr kumimoji="1" lang="en-US" altLang="zh-CN" sz="2000" dirty="0"/>
              <a:t>205</a:t>
            </a:r>
            <a:r>
              <a:rPr kumimoji="1" lang="zh-CN" altLang="en-US" sz="2000" dirty="0"/>
              <a:t>万）</a:t>
            </a:r>
          </a:p>
          <a:p>
            <a:pPr marL="285750" indent="-285750">
              <a:buFont typeface="Arial" panose="020B0604020202020204" pitchFamily="34" charset="0"/>
              <a:buChar char="•"/>
            </a:pPr>
            <a:r>
              <a:rPr kumimoji="1" lang="zh-CN" altLang="en-US" sz="2000" dirty="0"/>
              <a:t>敲诈勒索软件肆虐</a:t>
            </a:r>
            <a:endParaRPr kumimoji="1" lang="en-US" altLang="zh-CN" sz="2000" dirty="0"/>
          </a:p>
          <a:p>
            <a:pPr marL="285750" indent="-285750">
              <a:buFont typeface="Arial" panose="020B0604020202020204" pitchFamily="34" charset="0"/>
              <a:buChar char="•"/>
            </a:pPr>
            <a:r>
              <a:rPr kumimoji="1" lang="en-US" altLang="zh-CN" sz="2000" dirty="0"/>
              <a:t>2018</a:t>
            </a:r>
            <a:r>
              <a:rPr kumimoji="1" lang="zh-CN" altLang="en-US" sz="2000" dirty="0"/>
              <a:t>年</a:t>
            </a:r>
            <a:r>
              <a:rPr kumimoji="1" lang="zh-CN" altLang="en-US" sz="2000"/>
              <a:t>全年国家互联网</a:t>
            </a:r>
            <a:r>
              <a:rPr kumimoji="1" lang="zh-CN" altLang="en-US" sz="2000" dirty="0"/>
              <a:t>应急中心成功切断了黑客对境内约</a:t>
            </a:r>
            <a:r>
              <a:rPr kumimoji="1" lang="en-US" altLang="zh-CN" sz="2000" dirty="0"/>
              <a:t>390</a:t>
            </a:r>
            <a:r>
              <a:rPr kumimoji="1" lang="zh-CN" altLang="en-US" sz="2000" dirty="0"/>
              <a:t>万台感染主机的控制。</a:t>
            </a:r>
          </a:p>
          <a:p>
            <a:pPr algn="r"/>
            <a:r>
              <a:rPr kumimoji="1" lang="en-US" altLang="zh-CN" dirty="0"/>
              <a:t>-2018</a:t>
            </a:r>
            <a:r>
              <a:rPr kumimoji="1" lang="zh-CN" altLang="en-US" dirty="0"/>
              <a:t>年中国互联网网络安全报告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par>
                                <p:cTn id="24" presetID="6"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意识形态之争</a:t>
            </a:r>
          </a:p>
        </p:txBody>
      </p:sp>
      <p:sp>
        <p:nvSpPr>
          <p:cNvPr id="3" name="文本框 2"/>
          <p:cNvSpPr txBox="1"/>
          <p:nvPr/>
        </p:nvSpPr>
        <p:spPr>
          <a:xfrm>
            <a:off x="419100" y="1117600"/>
            <a:ext cx="11224260" cy="4868705"/>
          </a:xfrm>
          <a:prstGeom prst="rect">
            <a:avLst/>
          </a:prstGeom>
          <a:noFill/>
        </p:spPr>
        <p:txBody>
          <a:bodyPr wrap="square" rtlCol="0">
            <a:spAutoFit/>
          </a:bodyPr>
          <a:lstStyle/>
          <a:p>
            <a:pPr>
              <a:lnSpc>
                <a:spcPct val="200000"/>
              </a:lnSpc>
            </a:pPr>
            <a:r>
              <a:rPr lang="zh-CN" altLang="en-US" sz="3200" dirty="0">
                <a:solidFill>
                  <a:srgbClr val="FF0000"/>
                </a:solidFill>
              </a:rPr>
              <a:t>我们要有清醒的认识：</a:t>
            </a:r>
            <a:endParaRPr lang="en-US" altLang="zh-CN" sz="3200" dirty="0">
              <a:solidFill>
                <a:srgbClr val="FF0000"/>
              </a:solidFill>
            </a:endParaRPr>
          </a:p>
          <a:p>
            <a:pPr>
              <a:lnSpc>
                <a:spcPct val="200000"/>
              </a:lnSpc>
            </a:pPr>
            <a:r>
              <a:rPr lang="zh-CN" altLang="en-US" sz="3200" dirty="0">
                <a:solidFill>
                  <a:srgbClr val="FF0000"/>
                </a:solidFill>
              </a:rPr>
              <a:t>华为芯片断供</a:t>
            </a:r>
            <a:r>
              <a:rPr lang="en-US" altLang="zh-CN" sz="3200" dirty="0">
                <a:solidFill>
                  <a:srgbClr val="FF0000"/>
                </a:solidFill>
              </a:rPr>
              <a:t>--</a:t>
            </a:r>
            <a:r>
              <a:rPr lang="zh-CN" altLang="en-US" sz="3200" dirty="0">
                <a:solidFill>
                  <a:srgbClr val="FF0000"/>
                </a:solidFill>
              </a:rPr>
              <a:t>通过技术产权控制产业链</a:t>
            </a:r>
          </a:p>
          <a:p>
            <a:pPr>
              <a:lnSpc>
                <a:spcPct val="200000"/>
              </a:lnSpc>
            </a:pPr>
            <a:r>
              <a:rPr lang="en-US" altLang="zh-CN" sz="3200" dirty="0">
                <a:solidFill>
                  <a:srgbClr val="FF0000"/>
                </a:solidFill>
              </a:rPr>
              <a:t>TikTok</a:t>
            </a:r>
            <a:r>
              <a:rPr lang="zh-CN" altLang="en-US" sz="3200" dirty="0">
                <a:solidFill>
                  <a:srgbClr val="FF0000"/>
                </a:solidFill>
              </a:rPr>
              <a:t>封禁</a:t>
            </a:r>
            <a:r>
              <a:rPr lang="en-US" altLang="zh-CN" sz="3200" dirty="0">
                <a:solidFill>
                  <a:srgbClr val="FF0000"/>
                </a:solidFill>
              </a:rPr>
              <a:t>--</a:t>
            </a:r>
            <a:r>
              <a:rPr lang="zh-CN" altLang="en-US" sz="3200" dirty="0">
                <a:solidFill>
                  <a:srgbClr val="FF0000"/>
                </a:solidFill>
              </a:rPr>
              <a:t>上层建筑的话语权</a:t>
            </a:r>
          </a:p>
          <a:p>
            <a:pPr>
              <a:lnSpc>
                <a:spcPct val="200000"/>
              </a:lnSpc>
            </a:pPr>
            <a:r>
              <a:rPr lang="zh-CN" altLang="en-US" sz="3200" dirty="0">
                <a:solidFill>
                  <a:srgbClr val="FF0000"/>
                </a:solidFill>
              </a:rPr>
              <a:t>不同意识形态、不同社会制度、不同文化的矛盾在新形势下的表现形势！</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我们该怎么做</a:t>
            </a:r>
          </a:p>
        </p:txBody>
      </p:sp>
      <p:sp>
        <p:nvSpPr>
          <p:cNvPr id="3" name="文本框 2"/>
          <p:cNvSpPr txBox="1"/>
          <p:nvPr/>
        </p:nvSpPr>
        <p:spPr>
          <a:xfrm>
            <a:off x="381065" y="1496756"/>
            <a:ext cx="11151028" cy="4868705"/>
          </a:xfrm>
          <a:prstGeom prst="rect">
            <a:avLst/>
          </a:prstGeom>
          <a:noFill/>
        </p:spPr>
        <p:txBody>
          <a:bodyPr wrap="square" rtlCol="0">
            <a:spAutoFit/>
          </a:bodyPr>
          <a:lstStyle/>
          <a:p>
            <a:pPr>
              <a:lnSpc>
                <a:spcPct val="200000"/>
              </a:lnSpc>
            </a:pPr>
            <a:r>
              <a:rPr lang="zh-CN" altLang="en-US" sz="3200" dirty="0">
                <a:solidFill>
                  <a:srgbClr val="FF0000"/>
                </a:solidFill>
              </a:rPr>
              <a:t>坚持正能量的心态与方法；以破除“卡脖子”为目标！</a:t>
            </a:r>
            <a:endParaRPr lang="en-US" altLang="zh-CN" sz="3200" dirty="0">
              <a:solidFill>
                <a:srgbClr val="FF0000"/>
              </a:solidFill>
            </a:endParaRPr>
          </a:p>
          <a:p>
            <a:pPr>
              <a:lnSpc>
                <a:spcPct val="200000"/>
              </a:lnSpc>
            </a:pPr>
            <a:r>
              <a:rPr lang="zh-CN" altLang="en-US" sz="3200" dirty="0">
                <a:solidFill>
                  <a:srgbClr val="FF0000"/>
                </a:solidFill>
              </a:rPr>
              <a:t>学以致用！用在何处？</a:t>
            </a:r>
            <a:endParaRPr lang="en-US" altLang="zh-CN" sz="3200" dirty="0">
              <a:solidFill>
                <a:srgbClr val="FF0000"/>
              </a:solidFill>
            </a:endParaRPr>
          </a:p>
          <a:p>
            <a:pPr>
              <a:lnSpc>
                <a:spcPct val="200000"/>
              </a:lnSpc>
            </a:pPr>
            <a:r>
              <a:rPr lang="zh-CN" altLang="zh-CN" sz="3200" dirty="0"/>
              <a:t>自觉把个人的理想追求融入国家和民族的事业（信息产业自主可控的国家战略），勇做走在时代前列的奋进者、开拓者，书写无愧于时代的青春之歌和精彩人生</a:t>
            </a:r>
            <a:r>
              <a:rPr lang="zh-CN" altLang="en-US" sz="32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结合到本课程</a:t>
            </a:r>
          </a:p>
        </p:txBody>
      </p:sp>
      <p:sp>
        <p:nvSpPr>
          <p:cNvPr id="3" name="文本框 2"/>
          <p:cNvSpPr txBox="1"/>
          <p:nvPr/>
        </p:nvSpPr>
        <p:spPr>
          <a:xfrm>
            <a:off x="597529" y="1344162"/>
            <a:ext cx="11448291" cy="5016758"/>
          </a:xfrm>
          <a:prstGeom prst="rect">
            <a:avLst/>
          </a:prstGeom>
          <a:noFill/>
        </p:spPr>
        <p:txBody>
          <a:bodyPr wrap="square" rtlCol="0">
            <a:spAutoFit/>
          </a:bodyPr>
          <a:lstStyle/>
          <a:p>
            <a:pPr>
              <a:lnSpc>
                <a:spcPct val="200000"/>
              </a:lnSpc>
            </a:pPr>
            <a:r>
              <a:rPr lang="zh-CN" altLang="en-US" sz="3200" dirty="0"/>
              <a:t>学好计算机网络的基本知识；</a:t>
            </a:r>
            <a:endParaRPr lang="en-US" altLang="zh-CN" sz="3200" dirty="0"/>
          </a:p>
          <a:p>
            <a:pPr>
              <a:lnSpc>
                <a:spcPct val="200000"/>
              </a:lnSpc>
            </a:pPr>
            <a:r>
              <a:rPr lang="zh-CN" altLang="en-US" sz="3200" dirty="0"/>
              <a:t>了解计算机网络的基本概念、基本原理、基本方法和基本技术；</a:t>
            </a:r>
            <a:endParaRPr lang="en-US" altLang="zh-CN" sz="3200" dirty="0"/>
          </a:p>
          <a:p>
            <a:pPr>
              <a:lnSpc>
                <a:spcPct val="200000"/>
              </a:lnSpc>
            </a:pPr>
            <a:r>
              <a:rPr lang="zh-CN" altLang="en-US" sz="3200" dirty="0"/>
              <a:t>熟悉</a:t>
            </a:r>
            <a:r>
              <a:rPr lang="en-US" altLang="zh-CN" sz="3200" dirty="0"/>
              <a:t>Internet</a:t>
            </a:r>
            <a:r>
              <a:rPr lang="zh-CN" altLang="en-US" sz="3200" dirty="0"/>
              <a:t>的相关知识；</a:t>
            </a:r>
            <a:endParaRPr lang="en-US" altLang="zh-CN" sz="3200" dirty="0"/>
          </a:p>
          <a:p>
            <a:pPr>
              <a:lnSpc>
                <a:spcPct val="200000"/>
              </a:lnSpc>
            </a:pPr>
            <a:r>
              <a:rPr lang="zh-CN" altLang="en-US" sz="3200" dirty="0"/>
              <a:t>熟练掌握</a:t>
            </a:r>
            <a:r>
              <a:rPr lang="en-US" altLang="zh-CN" sz="3200" dirty="0"/>
              <a:t>TCP/IP</a:t>
            </a:r>
            <a:r>
              <a:rPr lang="zh-CN" altLang="en-US" sz="3200" dirty="0"/>
              <a:t>协议簇；</a:t>
            </a:r>
            <a:endParaRPr lang="en-US" altLang="zh-CN" sz="3200" dirty="0"/>
          </a:p>
          <a:p>
            <a:pPr>
              <a:lnSpc>
                <a:spcPct val="200000"/>
              </a:lnSpc>
            </a:pPr>
            <a:r>
              <a:rPr lang="zh-CN" altLang="en-US" sz="3200" dirty="0"/>
              <a:t>了解计算机网络应用的现状和发展。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教材</a:t>
            </a:r>
          </a:p>
        </p:txBody>
      </p:sp>
      <p:sp>
        <p:nvSpPr>
          <p:cNvPr id="3" name="文本框 2"/>
          <p:cNvSpPr txBox="1"/>
          <p:nvPr/>
        </p:nvSpPr>
        <p:spPr>
          <a:xfrm>
            <a:off x="148419" y="1640411"/>
            <a:ext cx="9832063" cy="2677656"/>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Arial" panose="020B0604020202020204" pitchFamily="34" charset="0"/>
              </a:rPr>
              <a:t>——</a:t>
            </a:r>
            <a:r>
              <a:rPr lang="zh-CN" altLang="en-US" sz="2800" dirty="0">
                <a:latin typeface="宋体" panose="02010600030101010101" pitchFamily="2" charset="-122"/>
              </a:rPr>
              <a:t>自顶向下方法</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7</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James </a:t>
            </a:r>
            <a:r>
              <a:rPr lang="en-US" altLang="zh-CN" sz="2800" dirty="0" err="1">
                <a:latin typeface="宋体" panose="02010600030101010101" pitchFamily="2" charset="-122"/>
              </a:rPr>
              <a:t>F.Kurose</a:t>
            </a:r>
            <a:r>
              <a:rPr lang="en-US" altLang="zh-CN" sz="2800" dirty="0">
                <a:latin typeface="宋体" panose="02010600030101010101" pitchFamily="2" charset="-122"/>
              </a:rPr>
              <a:t>   Keith </a:t>
            </a:r>
            <a:r>
              <a:rPr lang="en-US" altLang="zh-CN" sz="2800" dirty="0" err="1">
                <a:latin typeface="宋体" panose="02010600030101010101" pitchFamily="2" charset="-122"/>
              </a:rPr>
              <a:t>W.Ross</a:t>
            </a:r>
            <a:r>
              <a:rPr lang="en-US" altLang="zh-CN" sz="2800" dirty="0">
                <a:latin typeface="宋体" panose="02010600030101010101" pitchFamily="2" charset="-122"/>
              </a:rPr>
              <a:t> </a:t>
            </a:r>
            <a:r>
              <a:rPr lang="zh-CN" altLang="en-US" sz="2800" dirty="0">
                <a:latin typeface="宋体" panose="02010600030101010101" pitchFamily="2" charset="-122"/>
              </a:rPr>
              <a:t>著</a:t>
            </a:r>
          </a:p>
          <a:p>
            <a:pPr marL="719455" indent="-719455"/>
            <a:r>
              <a:rPr lang="zh-CN" altLang="en-US" sz="2800" dirty="0">
                <a:latin typeface="宋体" panose="02010600030101010101" pitchFamily="2" charset="-122"/>
              </a:rPr>
              <a:t>    陈鸣  译</a:t>
            </a:r>
          </a:p>
          <a:p>
            <a:pPr marL="719455" indent="-719455"/>
            <a:r>
              <a:rPr lang="zh-CN" altLang="en-US" sz="2800" dirty="0">
                <a:latin typeface="宋体" panose="02010600030101010101" pitchFamily="2" charset="-122"/>
              </a:rPr>
              <a:t>    机械工业出版社</a:t>
            </a:r>
          </a:p>
          <a:p>
            <a:endParaRPr lang="zh-CN" altLang="en-US" sz="2800" dirty="0"/>
          </a:p>
        </p:txBody>
      </p:sp>
      <p:pic>
        <p:nvPicPr>
          <p:cNvPr id="6" name="图片 5"/>
          <p:cNvPicPr>
            <a:picLocks noChangeAspect="1"/>
          </p:cNvPicPr>
          <p:nvPr/>
        </p:nvPicPr>
        <p:blipFill>
          <a:blip r:embed="rId3"/>
          <a:stretch>
            <a:fillRect/>
          </a:stretch>
        </p:blipFill>
        <p:spPr>
          <a:xfrm>
            <a:off x="7976630" y="1640411"/>
            <a:ext cx="3836429" cy="49288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参考书</a:t>
            </a:r>
          </a:p>
        </p:txBody>
      </p:sp>
      <p:sp>
        <p:nvSpPr>
          <p:cNvPr id="5" name="文本框 4"/>
          <p:cNvSpPr txBox="1"/>
          <p:nvPr/>
        </p:nvSpPr>
        <p:spPr>
          <a:xfrm>
            <a:off x="148419" y="1640411"/>
            <a:ext cx="9832063" cy="2246769"/>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8</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谢希仁</a:t>
            </a:r>
            <a:r>
              <a:rPr lang="en-US" altLang="zh-CN" sz="2800" dirty="0">
                <a:latin typeface="宋体" panose="02010600030101010101" pitchFamily="2" charset="-122"/>
              </a:rPr>
              <a:t> </a:t>
            </a:r>
            <a:r>
              <a:rPr lang="zh-CN" altLang="en-US" sz="2800" dirty="0">
                <a:latin typeface="宋体" panose="02010600030101010101" pitchFamily="2" charset="-122"/>
              </a:rPr>
              <a:t>编著</a:t>
            </a:r>
          </a:p>
          <a:p>
            <a:pPr marL="719455" indent="-719455"/>
            <a:r>
              <a:rPr lang="zh-CN" altLang="en-US" sz="2800" dirty="0">
                <a:latin typeface="宋体" panose="02010600030101010101" pitchFamily="2" charset="-122"/>
              </a:rPr>
              <a:t>    电子工业出版社</a:t>
            </a:r>
          </a:p>
          <a:p>
            <a:endParaRPr lang="zh-CN" altLang="en-US" sz="2800" dirty="0"/>
          </a:p>
        </p:txBody>
      </p:sp>
      <p:pic>
        <p:nvPicPr>
          <p:cNvPr id="1026" name="Picture 2" descr="查看源图像">
            <a:extLst>
              <a:ext uri="{FF2B5EF4-FFF2-40B4-BE49-F238E27FC236}">
                <a16:creationId xmlns:a16="http://schemas.microsoft.com/office/drawing/2014/main" id="{A9CBF6D2-7B2A-4C0A-9AA1-E4F1E233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243" y="1305514"/>
            <a:ext cx="5230826" cy="523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0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参考书</a:t>
            </a:r>
          </a:p>
        </p:txBody>
      </p:sp>
      <p:sp>
        <p:nvSpPr>
          <p:cNvPr id="5" name="文本框 4"/>
          <p:cNvSpPr txBox="1"/>
          <p:nvPr/>
        </p:nvSpPr>
        <p:spPr>
          <a:xfrm>
            <a:off x="148419" y="1640411"/>
            <a:ext cx="9832063" cy="3108543"/>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6</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安德鲁</a:t>
            </a:r>
            <a:r>
              <a:rPr lang="en-US" altLang="zh-CN" sz="2800" dirty="0">
                <a:latin typeface="宋体" panose="02010600030101010101" pitchFamily="2" charset="-122"/>
              </a:rPr>
              <a:t>·S.</a:t>
            </a:r>
            <a:r>
              <a:rPr lang="zh-CN" altLang="en-US" sz="2800" dirty="0">
                <a:latin typeface="宋体" panose="02010600030101010101" pitchFamily="2" charset="-122"/>
              </a:rPr>
              <a:t>特南鲍姆  尼克</a:t>
            </a:r>
            <a:r>
              <a:rPr lang="en-US" altLang="zh-CN" sz="2800" dirty="0">
                <a:latin typeface="宋体" panose="02010600030101010101" pitchFamily="2" charset="-122"/>
              </a:rPr>
              <a:t>·</a:t>
            </a:r>
            <a:r>
              <a:rPr lang="zh-CN" altLang="en-US" sz="2800" dirty="0">
                <a:latin typeface="宋体" panose="02010600030101010101" pitchFamily="2" charset="-122"/>
              </a:rPr>
              <a:t>费姆斯特尔</a:t>
            </a:r>
            <a:r>
              <a:rPr lang="en-US" altLang="zh-CN" sz="2800" dirty="0">
                <a:latin typeface="宋体" panose="02010600030101010101" pitchFamily="2" charset="-122"/>
              </a:rPr>
              <a:t> </a:t>
            </a: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戴维</a:t>
            </a:r>
            <a:r>
              <a:rPr lang="en-US" altLang="zh-CN" sz="2800" dirty="0">
                <a:latin typeface="宋体" panose="02010600030101010101" pitchFamily="2" charset="-122"/>
              </a:rPr>
              <a:t>·</a:t>
            </a:r>
            <a:r>
              <a:rPr lang="zh-CN" altLang="en-US" sz="2800" dirty="0">
                <a:latin typeface="宋体" panose="02010600030101010101" pitchFamily="2" charset="-122"/>
              </a:rPr>
              <a:t>韦瑟罗尔   等编著</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潘爱民  译</a:t>
            </a:r>
          </a:p>
          <a:p>
            <a:pPr marL="719455" indent="-719455"/>
            <a:r>
              <a:rPr lang="zh-CN" altLang="en-US" sz="2800" dirty="0">
                <a:latin typeface="宋体" panose="02010600030101010101" pitchFamily="2" charset="-122"/>
              </a:rPr>
              <a:t>    清华大学出版社</a:t>
            </a:r>
          </a:p>
          <a:p>
            <a:endParaRPr lang="zh-CN" altLang="en-US" sz="2800" dirty="0"/>
          </a:p>
        </p:txBody>
      </p:sp>
      <p:pic>
        <p:nvPicPr>
          <p:cNvPr id="4" name="图片 3"/>
          <p:cNvPicPr>
            <a:picLocks noChangeAspect="1"/>
          </p:cNvPicPr>
          <p:nvPr/>
        </p:nvPicPr>
        <p:blipFill>
          <a:blip r:embed="rId3"/>
          <a:stretch>
            <a:fillRect/>
          </a:stretch>
        </p:blipFill>
        <p:spPr>
          <a:xfrm>
            <a:off x="8144424" y="1425574"/>
            <a:ext cx="3858385" cy="5048053"/>
          </a:xfrm>
          <a:prstGeom prst="rect">
            <a:avLst/>
          </a:prstGeom>
        </p:spPr>
      </p:pic>
    </p:spTree>
    <p:extLst>
      <p:ext uri="{BB962C8B-B14F-4D97-AF65-F5344CB8AC3E}">
        <p14:creationId xmlns:p14="http://schemas.microsoft.com/office/powerpoint/2010/main" val="389243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课程结构及课时安排</a:t>
            </a:r>
          </a:p>
        </p:txBody>
      </p:sp>
      <p:sp>
        <p:nvSpPr>
          <p:cNvPr id="3" name="文本框 2"/>
          <p:cNvSpPr txBox="1"/>
          <p:nvPr/>
        </p:nvSpPr>
        <p:spPr>
          <a:xfrm>
            <a:off x="877454" y="1403928"/>
            <a:ext cx="6687127" cy="4801314"/>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rPr>
              <a:t>计算机网络和因特网      </a:t>
            </a:r>
            <a:r>
              <a:rPr lang="en-US" altLang="zh-CN" sz="2400" dirty="0">
                <a:latin typeface="宋体" panose="02010600030101010101" pitchFamily="2" charset="-122"/>
              </a:rPr>
              <a:t>6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应用层                  </a:t>
            </a:r>
            <a:r>
              <a:rPr lang="en-US" altLang="zh-CN" sz="2400" dirty="0">
                <a:latin typeface="宋体" panose="02010600030101010101" pitchFamily="2" charset="-122"/>
              </a:rPr>
              <a:t>6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运输层                 </a:t>
            </a:r>
            <a:r>
              <a:rPr lang="en-US" altLang="zh-CN" sz="2400" dirty="0">
                <a:latin typeface="宋体" panose="02010600030101010101" pitchFamily="2" charset="-122"/>
              </a:rPr>
              <a:t>10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网络层                  </a:t>
            </a:r>
            <a:r>
              <a:rPr lang="en-US" altLang="zh-CN" sz="2400" dirty="0">
                <a:latin typeface="宋体" panose="02010600030101010101" pitchFamily="2" charset="-122"/>
              </a:rPr>
              <a:t>9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pPr>
              <a:lnSpc>
                <a:spcPct val="150000"/>
              </a:lnSpc>
            </a:pPr>
            <a:r>
              <a:rPr lang="zh-CN" altLang="en-US" sz="2400" dirty="0">
                <a:latin typeface="宋体" panose="02010600030101010101" pitchFamily="2" charset="-122"/>
              </a:rPr>
              <a:t>软件定义网络            </a:t>
            </a:r>
            <a:r>
              <a:rPr lang="en-US" altLang="zh-CN" sz="2400" dirty="0">
                <a:latin typeface="宋体" panose="02010600030101010101" pitchFamily="2" charset="-122"/>
              </a:rPr>
              <a:t>2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链路层和局域网          </a:t>
            </a:r>
            <a:r>
              <a:rPr lang="en-US" altLang="zh-CN" sz="2400" dirty="0">
                <a:latin typeface="宋体" panose="02010600030101010101" pitchFamily="2" charset="-122"/>
              </a:rPr>
              <a:t>4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无线网络和移动网络      </a:t>
            </a:r>
            <a:r>
              <a:rPr lang="en-US" altLang="zh-CN" sz="2400" dirty="0">
                <a:latin typeface="宋体" panose="02010600030101010101" pitchFamily="2" charset="-122"/>
              </a:rPr>
              <a:t>2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pPr>
              <a:lnSpc>
                <a:spcPct val="150000"/>
              </a:lnSpc>
            </a:pPr>
            <a:r>
              <a:rPr lang="zh-CN" altLang="en-US" sz="2400" dirty="0">
                <a:latin typeface="宋体" panose="02010600030101010101" pitchFamily="2" charset="-122"/>
              </a:rPr>
              <a:t>综合复习                </a:t>
            </a:r>
            <a:r>
              <a:rPr lang="en-US" altLang="zh-CN" sz="2400" dirty="0">
                <a:latin typeface="宋体" panose="02010600030101010101" pitchFamily="2" charset="-122"/>
              </a:rPr>
              <a:t>1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1</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使学生能系统掌握与计算机网络有关的基本概念、基本原理、网络构造的基本方法、主要协议的功能</a:t>
            </a:r>
            <a:r>
              <a:rPr lang="en-US" altLang="zh-CN" sz="2400" dirty="0"/>
              <a:t>/</a:t>
            </a:r>
            <a:r>
              <a:rPr lang="zh-CN" altLang="en-US" sz="2400" dirty="0"/>
              <a:t>原理</a:t>
            </a:r>
            <a:r>
              <a:rPr lang="en-US" altLang="zh-CN" sz="2400" dirty="0"/>
              <a:t>/</a:t>
            </a:r>
            <a:r>
              <a:rPr lang="zh-CN" altLang="en-US" sz="2400" dirty="0"/>
              <a:t>内容</a:t>
            </a:r>
            <a:r>
              <a:rPr lang="en-US" altLang="zh-CN" sz="2400" dirty="0"/>
              <a:t>/</a:t>
            </a:r>
            <a:r>
              <a:rPr lang="zh-CN" altLang="en-US" sz="2400" dirty="0"/>
              <a:t>性能以及应用特征，了解计算机网络主流技术的发展以及需解决的主要问题，</a:t>
            </a:r>
            <a:r>
              <a:rPr lang="zh-CN" altLang="en-US" sz="2400" dirty="0">
                <a:solidFill>
                  <a:srgbClr val="FF0000"/>
                </a:solidFill>
              </a:rPr>
              <a:t>培养学生应用数学和计算机科学的基本原理进行计算机网络领域问题分析和抽象的能力</a:t>
            </a:r>
            <a:r>
              <a:rPr lang="zh-CN" altLang="en-US" sz="2400" dirty="0"/>
              <a:t>，为毕业要求</a:t>
            </a:r>
            <a:r>
              <a:rPr lang="en-US" altLang="zh-CN" sz="2400" dirty="0"/>
              <a:t>2.1</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2.1 </a:t>
            </a:r>
            <a:r>
              <a:rPr lang="zh-CN" altLang="en-US" sz="2800" b="1" dirty="0">
                <a:solidFill>
                  <a:srgbClr val="FF0000"/>
                </a:solidFill>
              </a:rPr>
              <a:t>能综合运用数学、自然科学、工程科学以及计算机科学的基本原理，识别、判断和表达计算机复杂工程问题的关键环节，具有问题抽象能力</a:t>
            </a:r>
          </a:p>
        </p:txBody>
      </p:sp>
    </p:spTree>
    <p:extLst>
      <p:ext uri="{BB962C8B-B14F-4D97-AF65-F5344CB8AC3E}">
        <p14:creationId xmlns:p14="http://schemas.microsoft.com/office/powerpoint/2010/main" val="276696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2</a:t>
            </a:fld>
            <a:endParaRPr lang="zh-CN" altLang="en-US" dirty="0"/>
          </a:p>
        </p:txBody>
      </p:sp>
      <p:sp>
        <p:nvSpPr>
          <p:cNvPr id="3" name="Title 2"/>
          <p:cNvSpPr>
            <a:spLocks noGrp="1"/>
          </p:cNvSpPr>
          <p:nvPr>
            <p:ph type="title"/>
          </p:nvPr>
        </p:nvSpPr>
        <p:spPr>
          <a:xfrm>
            <a:off x="0" y="194567"/>
            <a:ext cx="12192000" cy="715312"/>
          </a:xfrm>
        </p:spPr>
        <p:txBody>
          <a:bodyPr>
            <a:normAutofit/>
          </a:bodyPr>
          <a:lstStyle/>
          <a:p>
            <a:pPr algn="l"/>
            <a:r>
              <a:rPr lang="zh-CN" altLang="en-US" dirty="0">
                <a:solidFill>
                  <a:srgbClr val="FF0000"/>
                </a:solidFill>
              </a:rPr>
              <a:t>网络</a:t>
            </a:r>
            <a:r>
              <a:rPr lang="en-US" altLang="zh-CN" dirty="0">
                <a:solidFill>
                  <a:srgbClr val="FF0000"/>
                </a:solidFill>
              </a:rPr>
              <a:t>——</a:t>
            </a:r>
            <a:r>
              <a:rPr lang="zh-CN" altLang="en-US" dirty="0">
                <a:solidFill>
                  <a:srgbClr val="FF0000"/>
                </a:solidFill>
              </a:rPr>
              <a:t>跨越物理世界与数字世界的媒介</a:t>
            </a:r>
            <a:endParaRPr lang="en-US" dirty="0">
              <a:solidFill>
                <a:srgbClr val="FF0000"/>
              </a:solidFill>
            </a:endParaRPr>
          </a:p>
        </p:txBody>
      </p:sp>
      <p:sp>
        <p:nvSpPr>
          <p:cNvPr id="34" name="矩形 12"/>
          <p:cNvSpPr/>
          <p:nvPr/>
        </p:nvSpPr>
        <p:spPr>
          <a:xfrm>
            <a:off x="300854" y="1335924"/>
            <a:ext cx="6228283" cy="1015663"/>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dirty="0">
                <a:solidFill>
                  <a:srgbClr val="FF0000"/>
                </a:solidFill>
                <a:latin typeface="微软雅黑" panose="020B0503020204020204" charset="-122"/>
                <a:ea typeface="微软雅黑" panose="020B0503020204020204" charset="-122"/>
              </a:rPr>
              <a:t>信息检索：</a:t>
            </a:r>
            <a:r>
              <a:rPr lang="zh-CN" altLang="en-US" sz="2000" dirty="0">
                <a:latin typeface="微软雅黑" panose="020B0503020204020204" charset="-122"/>
                <a:ea typeface="微软雅黑" panose="020B0503020204020204" charset="-122"/>
              </a:rPr>
              <a:t>将信息按一定的方式组织和存储起来，并根据用户的需要找出有关信息的过程。方便网络用户进行信息查询。</a:t>
            </a:r>
          </a:p>
        </p:txBody>
      </p:sp>
      <p:sp>
        <p:nvSpPr>
          <p:cNvPr id="35" name="矩形 13"/>
          <p:cNvSpPr/>
          <p:nvPr/>
        </p:nvSpPr>
        <p:spPr>
          <a:xfrm>
            <a:off x="300854" y="3118657"/>
            <a:ext cx="6228283" cy="1015663"/>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dirty="0">
                <a:solidFill>
                  <a:srgbClr val="FF0000"/>
                </a:solidFill>
                <a:latin typeface="微软雅黑" panose="020B0503020204020204" charset="-122"/>
                <a:ea typeface="微软雅黑" panose="020B0503020204020204" charset="-122"/>
              </a:rPr>
              <a:t>邮件与在线视频系统：</a:t>
            </a:r>
            <a:r>
              <a:rPr lang="zh-CN" altLang="en-US" sz="2000" dirty="0">
                <a:latin typeface="微软雅黑" panose="020B0503020204020204" charset="-122"/>
                <a:ea typeface="微软雅黑" panose="020B0503020204020204" charset="-122"/>
              </a:rPr>
              <a:t>充分利用网络设备，优化网络资源，在基本功能基础上实现电子邮件、在线视频会议、网络电话等高级信息通讯功能。</a:t>
            </a:r>
          </a:p>
        </p:txBody>
      </p:sp>
      <p:sp>
        <p:nvSpPr>
          <p:cNvPr id="36" name="矩形 15"/>
          <p:cNvSpPr/>
          <p:nvPr/>
        </p:nvSpPr>
        <p:spPr>
          <a:xfrm>
            <a:off x="307204" y="5038973"/>
            <a:ext cx="6228283" cy="1323439"/>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dirty="0">
                <a:solidFill>
                  <a:srgbClr val="FF0000"/>
                </a:solidFill>
                <a:latin typeface="微软雅黑" panose="020B0503020204020204" charset="-122"/>
                <a:ea typeface="微软雅黑" panose="020B0503020204020204" charset="-122"/>
              </a:rPr>
              <a:t>即时通讯：</a:t>
            </a:r>
            <a:r>
              <a:rPr lang="zh-CN" altLang="en-US" sz="2000" dirty="0">
                <a:latin typeface="微软雅黑" panose="020B0503020204020204" charset="-122"/>
                <a:ea typeface="微软雅黑" panose="020B0503020204020204" charset="-122"/>
              </a:rPr>
              <a:t>允许两人或多人使用网络实时地传递文字消息、文件、语音与视频。一方面正在成为社会化网络的连接点，另一方面也逐渐成为多种网络应用的重要接口。</a:t>
            </a:r>
          </a:p>
        </p:txBody>
      </p:sp>
      <p:grpSp>
        <p:nvGrpSpPr>
          <p:cNvPr id="38" name="Group 37"/>
          <p:cNvGrpSpPr/>
          <p:nvPr/>
        </p:nvGrpSpPr>
        <p:grpSpPr>
          <a:xfrm>
            <a:off x="6930135" y="2962948"/>
            <a:ext cx="4280294" cy="1356261"/>
            <a:chOff x="926272" y="1280309"/>
            <a:chExt cx="4280294" cy="1356261"/>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2" y="1568205"/>
              <a:ext cx="1341826" cy="889689"/>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487" y="1280309"/>
              <a:ext cx="1509079" cy="1356261"/>
            </a:xfrm>
            <a:prstGeom prst="rect">
              <a:avLst/>
            </a:prstGeom>
          </p:spPr>
        </p:pic>
        <p:sp>
          <p:nvSpPr>
            <p:cNvPr id="41" name="Right Arrow 40"/>
            <p:cNvSpPr/>
            <p:nvPr/>
          </p:nvSpPr>
          <p:spPr>
            <a:xfrm>
              <a:off x="2755900" y="18288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961733" y="4960771"/>
            <a:ext cx="4524288" cy="1313940"/>
            <a:chOff x="6831424" y="4432810"/>
            <a:chExt cx="4524288" cy="1313940"/>
          </a:xfrm>
        </p:grpSpPr>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9422" y="4482308"/>
              <a:ext cx="1906290" cy="108108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424" y="4432810"/>
              <a:ext cx="1308100" cy="1313940"/>
            </a:xfrm>
            <a:prstGeom prst="rect">
              <a:avLst/>
            </a:prstGeom>
          </p:spPr>
        </p:pic>
        <p:sp>
          <p:nvSpPr>
            <p:cNvPr id="46" name="Right Arrow 45"/>
            <p:cNvSpPr/>
            <p:nvPr/>
          </p:nvSpPr>
          <p:spPr>
            <a:xfrm>
              <a:off x="8627250" y="49022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6814573" y="1189501"/>
            <a:ext cx="4671448" cy="1485900"/>
            <a:chOff x="851254" y="4330700"/>
            <a:chExt cx="4671448" cy="1485900"/>
          </a:xfrm>
        </p:grpSpPr>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1206" y="4330700"/>
              <a:ext cx="1751496" cy="1485900"/>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254" y="4406900"/>
              <a:ext cx="1416844" cy="1333500"/>
            </a:xfrm>
            <a:prstGeom prst="rect">
              <a:avLst/>
            </a:prstGeom>
          </p:spPr>
        </p:pic>
        <p:sp>
          <p:nvSpPr>
            <p:cNvPr id="51" name="Right Arrow 50"/>
            <p:cNvSpPr/>
            <p:nvPr/>
          </p:nvSpPr>
          <p:spPr>
            <a:xfrm>
              <a:off x="2755900" y="49022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randombar(horizontal)">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2</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使学生能够掌握计算机网络中各主要问题的解决方法，包括分组交换、可靠传输、路由选择、网络资源的复用与分解、局域网、无线局域网等，</a:t>
            </a:r>
            <a:r>
              <a:rPr lang="zh-CN" altLang="en-US" sz="2400" dirty="0">
                <a:solidFill>
                  <a:srgbClr val="FF0000"/>
                </a:solidFill>
              </a:rPr>
              <a:t>培养学生具备计算机网络系统设计、分析、开发及深层次研究的基本能力和软硬件协同的能力</a:t>
            </a:r>
            <a:r>
              <a:rPr lang="zh-CN" altLang="en-US" sz="2400" dirty="0"/>
              <a:t>，为毕业要求</a:t>
            </a:r>
            <a:r>
              <a:rPr lang="en-US" altLang="zh-CN" sz="2400" dirty="0"/>
              <a:t>2.2</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2.2 </a:t>
            </a:r>
            <a:r>
              <a:rPr lang="zh-CN" altLang="en-US" sz="2800" b="1" dirty="0">
                <a:solidFill>
                  <a:srgbClr val="FF0000"/>
                </a:solidFill>
              </a:rPr>
              <a:t>对计算机复杂工程问题的一个系统或者过程，选择或建立一种模型，对关键影响因素进行分析</a:t>
            </a:r>
            <a:endParaRPr lang="zh-CN" altLang="en-US" sz="2800" dirty="0">
              <a:solidFill>
                <a:srgbClr val="FF0000"/>
              </a:solidFill>
            </a:endParaRPr>
          </a:p>
        </p:txBody>
      </p:sp>
    </p:spTree>
    <p:extLst>
      <p:ext uri="{BB962C8B-B14F-4D97-AF65-F5344CB8AC3E}">
        <p14:creationId xmlns:p14="http://schemas.microsoft.com/office/powerpoint/2010/main" val="261358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3</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使学生具备对计算机网络的宏观认知和整体观，能够结合课程所学知识，利用互联网工具查阅相关文献，</a:t>
            </a:r>
            <a:r>
              <a:rPr lang="zh-CN" altLang="en-US" sz="2400" dirty="0">
                <a:solidFill>
                  <a:srgbClr val="FF0000"/>
                </a:solidFill>
              </a:rPr>
              <a:t>针对具体的问题提出若干解决方案，并能够辩证的思考多种方案的优劣和适用性，能够针对具体的应用场景选择合适的技术方案，进而培养学生基本的计算机网络系统设计能力</a:t>
            </a:r>
            <a:r>
              <a:rPr lang="zh-CN" altLang="en-US" sz="2400" dirty="0"/>
              <a:t>，为毕业要求</a:t>
            </a:r>
            <a:r>
              <a:rPr lang="en-US" altLang="zh-CN" sz="2400" dirty="0"/>
              <a:t>2.3</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2.3 </a:t>
            </a:r>
            <a:r>
              <a:rPr lang="zh-CN" altLang="en-US" sz="2800" b="1" dirty="0">
                <a:solidFill>
                  <a:srgbClr val="FF0000"/>
                </a:solidFill>
              </a:rPr>
              <a:t>对计算机复杂工程的多种可选方案，能根据约束条件并结合文献进行分析和研究，并得出有效结论</a:t>
            </a:r>
          </a:p>
        </p:txBody>
      </p:sp>
    </p:spTree>
    <p:extLst>
      <p:ext uri="{BB962C8B-B14F-4D97-AF65-F5344CB8AC3E}">
        <p14:creationId xmlns:p14="http://schemas.microsoft.com/office/powerpoint/2010/main" val="137606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考核</a:t>
            </a:r>
          </a:p>
        </p:txBody>
      </p:sp>
      <p:sp>
        <p:nvSpPr>
          <p:cNvPr id="3" name="文本框 2"/>
          <p:cNvSpPr txBox="1"/>
          <p:nvPr/>
        </p:nvSpPr>
        <p:spPr>
          <a:xfrm>
            <a:off x="461727" y="1729212"/>
            <a:ext cx="7263527" cy="2868093"/>
          </a:xfrm>
          <a:prstGeom prst="rect">
            <a:avLst/>
          </a:prstGeom>
          <a:noFill/>
        </p:spPr>
        <p:txBody>
          <a:bodyPr wrap="none" rtlCol="0">
            <a:spAutoFit/>
          </a:bodyPr>
          <a:lstStyle/>
          <a:p>
            <a:pPr>
              <a:lnSpc>
                <a:spcPct val="150000"/>
              </a:lnSpc>
            </a:pPr>
            <a:r>
              <a:rPr lang="zh-CN" altLang="en-US" sz="2800" dirty="0">
                <a:latin typeface="宋体" panose="02010600030101010101" pitchFamily="2" charset="-122"/>
              </a:rPr>
              <a:t>总成绩</a:t>
            </a:r>
            <a:r>
              <a:rPr lang="en-US" altLang="zh-CN" sz="2800" dirty="0">
                <a:latin typeface="宋体" panose="02010600030101010101" pitchFamily="2" charset="-122"/>
              </a:rPr>
              <a:t>=</a:t>
            </a:r>
            <a:r>
              <a:rPr lang="zh-CN" altLang="en-US" sz="2800" dirty="0">
                <a:latin typeface="宋体" panose="02010600030101010101" pitchFamily="2" charset="-122"/>
              </a:rPr>
              <a:t>平时成绩（</a:t>
            </a:r>
            <a:r>
              <a:rPr lang="en-US" altLang="zh-CN" sz="2800" dirty="0">
                <a:latin typeface="宋体" panose="02010600030101010101" pitchFamily="2" charset="-122"/>
              </a:rPr>
              <a:t>30%</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卷面成绩（</a:t>
            </a:r>
            <a:r>
              <a:rPr lang="en-US" altLang="zh-CN" sz="2800" dirty="0">
                <a:latin typeface="宋体" panose="02010600030101010101" pitchFamily="2" charset="-122"/>
              </a:rPr>
              <a:t>70%</a:t>
            </a:r>
            <a:r>
              <a:rPr lang="zh-CN" altLang="en-US" sz="2800" dirty="0">
                <a:latin typeface="宋体" panose="02010600030101010101" pitchFamily="2" charset="-122"/>
              </a:rPr>
              <a:t>）</a:t>
            </a:r>
            <a:endParaRPr lang="en-US" altLang="zh-CN" sz="2800" dirty="0">
              <a:latin typeface="宋体" panose="02010600030101010101" pitchFamily="2" charset="-122"/>
            </a:endParaRPr>
          </a:p>
          <a:p>
            <a:pPr>
              <a:lnSpc>
                <a:spcPct val="150000"/>
              </a:lnSpc>
            </a:pPr>
            <a:endParaRPr lang="zh-CN" altLang="en-US" sz="2400" dirty="0">
              <a:latin typeface="宋体" panose="02010600030101010101" pitchFamily="2" charset="-122"/>
            </a:endParaRPr>
          </a:p>
          <a:p>
            <a:pPr>
              <a:lnSpc>
                <a:spcPct val="150000"/>
              </a:lnSpc>
            </a:pPr>
            <a:r>
              <a:rPr lang="zh-CN" altLang="en-US" sz="2400" dirty="0">
                <a:latin typeface="宋体" panose="02010600030101010101" pitchFamily="2" charset="-122"/>
              </a:rPr>
              <a:t>平时成绩包括：</a:t>
            </a:r>
          </a:p>
          <a:p>
            <a:pPr marL="457200" indent="-457200">
              <a:lnSpc>
                <a:spcPct val="150000"/>
              </a:lnSpc>
              <a:buFont typeface="Wingdings" panose="05000000000000000000" pitchFamily="2" charset="2"/>
              <a:buChar char="ü"/>
            </a:pPr>
            <a:r>
              <a:rPr lang="zh-CN" altLang="en-US" sz="2400" dirty="0">
                <a:latin typeface="宋体" panose="02010600030101010101" pitchFamily="2" charset="-122"/>
              </a:rPr>
              <a:t>点名</a:t>
            </a:r>
            <a:r>
              <a:rPr lang="en-US" altLang="zh-CN" sz="2400" dirty="0">
                <a:latin typeface="宋体" panose="02010600030101010101" pitchFamily="2" charset="-122"/>
              </a:rPr>
              <a:t>+</a:t>
            </a:r>
            <a:r>
              <a:rPr lang="zh-CN" altLang="en-US" sz="2400" dirty="0">
                <a:latin typeface="宋体" panose="02010600030101010101" pitchFamily="2" charset="-122"/>
              </a:rPr>
              <a:t>平时表现（</a:t>
            </a:r>
            <a:r>
              <a:rPr lang="en-US" altLang="zh-CN" sz="2400" dirty="0">
                <a:latin typeface="宋体" panose="02010600030101010101" pitchFamily="2" charset="-122"/>
              </a:rPr>
              <a:t>10%</a:t>
            </a:r>
            <a:r>
              <a:rPr lang="zh-CN" altLang="en-US" sz="2400" dirty="0">
                <a:latin typeface="宋体" panose="02010600030101010101" pitchFamily="2" charset="-122"/>
              </a:rPr>
              <a:t>）</a:t>
            </a:r>
            <a:endParaRPr lang="en-US" altLang="zh-CN" sz="2400" dirty="0">
              <a:latin typeface="宋体" panose="02010600030101010101" pitchFamily="2" charset="-122"/>
            </a:endParaRPr>
          </a:p>
          <a:p>
            <a:pPr marL="457200" indent="-457200">
              <a:lnSpc>
                <a:spcPct val="150000"/>
              </a:lnSpc>
              <a:buFont typeface="Wingdings" panose="05000000000000000000" pitchFamily="2" charset="2"/>
              <a:buChar char="ü"/>
            </a:pPr>
            <a:r>
              <a:rPr lang="zh-CN" altLang="en-US" sz="2400" dirty="0">
                <a:latin typeface="宋体" panose="02010600030101010101" pitchFamily="2" charset="-122"/>
              </a:rPr>
              <a:t>作业（</a:t>
            </a:r>
            <a:r>
              <a:rPr lang="en-US" altLang="zh-CN" sz="2400" dirty="0">
                <a:latin typeface="宋体" panose="02010600030101010101" pitchFamily="2" charset="-122"/>
              </a:rPr>
              <a:t>20%</a:t>
            </a:r>
            <a:r>
              <a:rPr lang="zh-CN" altLang="en-US" sz="2400" dirty="0">
                <a:latin typeface="宋体" panose="02010600030101010101" pitchFamily="2" charset="-122"/>
              </a:rPr>
              <a:t>）</a:t>
            </a:r>
            <a:endParaRPr lang="en-US" altLang="zh-CN" sz="2400" dirty="0">
              <a:latin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课程答疑</a:t>
            </a:r>
            <a:r>
              <a:rPr lang="en-US" altLang="zh-CN" dirty="0">
                <a:solidFill>
                  <a:srgbClr val="FF0000"/>
                </a:solidFill>
              </a:rPr>
              <a:t>&amp;</a:t>
            </a:r>
            <a:r>
              <a:rPr lang="zh-CN" altLang="en-US" dirty="0">
                <a:solidFill>
                  <a:srgbClr val="FF0000"/>
                </a:solidFill>
              </a:rPr>
              <a:t>教学资源获取方式</a:t>
            </a:r>
          </a:p>
        </p:txBody>
      </p:sp>
      <p:sp>
        <p:nvSpPr>
          <p:cNvPr id="3" name="文本框 2"/>
          <p:cNvSpPr txBox="1"/>
          <p:nvPr/>
        </p:nvSpPr>
        <p:spPr>
          <a:xfrm>
            <a:off x="497941" y="1692998"/>
            <a:ext cx="5677887" cy="4401205"/>
          </a:xfrm>
          <a:prstGeom prst="rect">
            <a:avLst/>
          </a:prstGeom>
          <a:noFill/>
        </p:spPr>
        <p:txBody>
          <a:bodyPr wrap="square" rtlCol="0">
            <a:spAutoFit/>
          </a:bodyPr>
          <a:lstStyle/>
          <a:p>
            <a:r>
              <a:rPr lang="zh-CN" altLang="en-US" sz="2800" dirty="0"/>
              <a:t>请加入群：</a:t>
            </a:r>
            <a:r>
              <a:rPr lang="en-US" altLang="zh-CN" sz="2800" dirty="0"/>
              <a:t>734503902</a:t>
            </a:r>
          </a:p>
          <a:p>
            <a:endParaRPr lang="en-US" altLang="zh-CN" sz="2800" dirty="0"/>
          </a:p>
          <a:p>
            <a:r>
              <a:rPr lang="zh-CN" altLang="en-US" sz="2800" dirty="0"/>
              <a:t>提供验证信息：计科</a:t>
            </a:r>
            <a:r>
              <a:rPr lang="en-US" altLang="zh-CN" sz="2800" dirty="0"/>
              <a:t>1801</a:t>
            </a:r>
            <a:r>
              <a:rPr lang="zh-CN" altLang="en-US" sz="2800" dirty="0"/>
              <a:t>班张三</a:t>
            </a:r>
            <a:endParaRPr lang="en-US" altLang="zh-CN" sz="2800" dirty="0"/>
          </a:p>
          <a:p>
            <a:endParaRPr lang="en-US" altLang="zh-CN" sz="2800" dirty="0"/>
          </a:p>
          <a:p>
            <a:r>
              <a:rPr lang="zh-CN" altLang="en-US" sz="2800" dirty="0"/>
              <a:t>入群后修改群昵称为：</a:t>
            </a:r>
            <a:endParaRPr lang="en-US" altLang="zh-CN" sz="2800" dirty="0"/>
          </a:p>
          <a:p>
            <a:pPr lvl="1"/>
            <a:r>
              <a:rPr lang="en-US" altLang="zh-CN" sz="2800" dirty="0"/>
              <a:t>CS21XY_</a:t>
            </a:r>
            <a:r>
              <a:rPr lang="zh-CN" altLang="en-US" sz="2800" dirty="0"/>
              <a:t>姓名</a:t>
            </a:r>
            <a:endParaRPr lang="en-US" altLang="zh-CN" sz="2800" dirty="0"/>
          </a:p>
          <a:p>
            <a:pPr lvl="1"/>
            <a:r>
              <a:rPr lang="zh-CN" altLang="en-US" sz="2800" dirty="0"/>
              <a:t>计卓</a:t>
            </a:r>
            <a:r>
              <a:rPr lang="en-US" altLang="zh-CN" sz="2800" dirty="0"/>
              <a:t>21XY_</a:t>
            </a:r>
            <a:r>
              <a:rPr lang="zh-CN" altLang="en-US" sz="2800" dirty="0"/>
              <a:t>姓名</a:t>
            </a:r>
            <a:endParaRPr lang="en-US" altLang="zh-CN" sz="2800" dirty="0"/>
          </a:p>
          <a:p>
            <a:pPr lvl="1"/>
            <a:r>
              <a:rPr lang="zh-CN" altLang="en-US" sz="2800" dirty="0"/>
              <a:t>大数据</a:t>
            </a:r>
            <a:r>
              <a:rPr lang="en-US" altLang="zh-CN" sz="2800" dirty="0"/>
              <a:t>21XY_</a:t>
            </a:r>
            <a:r>
              <a:rPr lang="zh-CN" altLang="en-US" sz="2800" dirty="0"/>
              <a:t>姓名</a:t>
            </a:r>
            <a:endParaRPr lang="en-US" altLang="zh-CN" sz="2800" dirty="0"/>
          </a:p>
          <a:p>
            <a:pPr lvl="1"/>
            <a:r>
              <a:rPr lang="zh-CN" altLang="en-US" sz="2800" dirty="0"/>
              <a:t>本硕博</a:t>
            </a:r>
            <a:r>
              <a:rPr lang="en-US" altLang="zh-CN" sz="2800" dirty="0"/>
              <a:t>21XY_</a:t>
            </a:r>
            <a:r>
              <a:rPr lang="zh-CN" altLang="en-US" sz="2800" dirty="0"/>
              <a:t>姓名</a:t>
            </a:r>
            <a:endParaRPr lang="en-US" altLang="zh-CN" sz="2800" dirty="0"/>
          </a:p>
          <a:p>
            <a:endParaRPr lang="zh-CN" altLang="en-US" sz="28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25" y="1692998"/>
            <a:ext cx="4451820" cy="46762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E068-4254-4378-A5BE-5B6E5336FD1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F06AFA0-E2B0-6CD0-FE22-58069D9ADEF7}"/>
              </a:ext>
            </a:extLst>
          </p:cNvPr>
          <p:cNvPicPr>
            <a:picLocks noChangeAspect="1"/>
          </p:cNvPicPr>
          <p:nvPr/>
        </p:nvPicPr>
        <p:blipFill>
          <a:blip r:embed="rId2"/>
          <a:stretch>
            <a:fillRect/>
          </a:stretch>
        </p:blipFill>
        <p:spPr>
          <a:xfrm>
            <a:off x="4551405" y="0"/>
            <a:ext cx="3089189" cy="6858000"/>
          </a:xfrm>
          <a:prstGeom prst="rect">
            <a:avLst/>
          </a:prstGeom>
        </p:spPr>
      </p:pic>
    </p:spTree>
    <p:extLst>
      <p:ext uri="{BB962C8B-B14F-4D97-AF65-F5344CB8AC3E}">
        <p14:creationId xmlns:p14="http://schemas.microsoft.com/office/powerpoint/2010/main" val="11136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3</a:t>
            </a:fld>
            <a:endParaRPr lang="zh-CN" altLang="en-US" dirty="0"/>
          </a:p>
        </p:txBody>
      </p:sp>
      <p:sp>
        <p:nvSpPr>
          <p:cNvPr id="3" name="Title 2"/>
          <p:cNvSpPr>
            <a:spLocks noGrp="1"/>
          </p:cNvSpPr>
          <p:nvPr>
            <p:ph type="title"/>
          </p:nvPr>
        </p:nvSpPr>
        <p:spPr>
          <a:xfrm>
            <a:off x="0" y="194567"/>
            <a:ext cx="10419645" cy="715312"/>
          </a:xfrm>
        </p:spPr>
        <p:txBody>
          <a:bodyPr/>
          <a:lstStyle/>
          <a:p>
            <a:pPr algn="l"/>
            <a:r>
              <a:rPr lang="zh-CN" altLang="en-US" dirty="0">
                <a:solidFill>
                  <a:srgbClr val="FF0000"/>
                </a:solidFill>
              </a:rPr>
              <a:t>网络的应用场景进一步丰富，释放更大影响力</a:t>
            </a:r>
            <a:endParaRPr lang="en-US" dirty="0">
              <a:solidFill>
                <a:srgbClr val="FF0000"/>
              </a:solidFill>
            </a:endParaRPr>
          </a:p>
        </p:txBody>
      </p:sp>
      <p:grpSp>
        <p:nvGrpSpPr>
          <p:cNvPr id="5" name="组合 22"/>
          <p:cNvGrpSpPr/>
          <p:nvPr/>
        </p:nvGrpSpPr>
        <p:grpSpPr>
          <a:xfrm>
            <a:off x="706812" y="1150712"/>
            <a:ext cx="2871776" cy="2251349"/>
            <a:chOff x="2372" y="1634"/>
            <a:chExt cx="4192" cy="3981"/>
          </a:xfrm>
        </p:grpSpPr>
        <p:pic>
          <p:nvPicPr>
            <p:cNvPr id="6" name="图片 11" descr="wt0z06bn"/>
            <p:cNvPicPr>
              <a:picLocks noChangeAspect="1"/>
            </p:cNvPicPr>
            <p:nvPr/>
          </p:nvPicPr>
          <p:blipFill>
            <a:blip r:embed="rId3"/>
            <a:srcRect l="18728"/>
            <a:stretch>
              <a:fillRect/>
            </a:stretch>
          </p:blipFill>
          <p:spPr>
            <a:xfrm>
              <a:off x="2372" y="1634"/>
              <a:ext cx="4192" cy="3328"/>
            </a:xfrm>
            <a:prstGeom prst="roundRect">
              <a:avLst/>
            </a:prstGeom>
          </p:spPr>
        </p:pic>
        <p:sp>
          <p:nvSpPr>
            <p:cNvPr id="7" name="文本框 13"/>
            <p:cNvSpPr txBox="1"/>
            <p:nvPr/>
          </p:nvSpPr>
          <p:spPr>
            <a:xfrm>
              <a:off x="3093" y="4962"/>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军事防御</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8" name="组合 23"/>
          <p:cNvGrpSpPr/>
          <p:nvPr/>
        </p:nvGrpSpPr>
        <p:grpSpPr>
          <a:xfrm>
            <a:off x="4395962" y="1130392"/>
            <a:ext cx="2952614" cy="2228163"/>
            <a:chOff x="7446" y="1634"/>
            <a:chExt cx="4310" cy="3940"/>
          </a:xfrm>
        </p:grpSpPr>
        <p:pic>
          <p:nvPicPr>
            <p:cNvPr id="10" name="图片 4" descr="z4slzdj2"/>
            <p:cNvPicPr>
              <a:picLocks noChangeAspect="1"/>
            </p:cNvPicPr>
            <p:nvPr/>
          </p:nvPicPr>
          <p:blipFill>
            <a:blip r:embed="rId4"/>
            <a:srcRect b="20021"/>
            <a:stretch>
              <a:fillRect/>
            </a:stretch>
          </p:blipFill>
          <p:spPr>
            <a:xfrm>
              <a:off x="7446" y="1634"/>
              <a:ext cx="4310" cy="3360"/>
            </a:xfrm>
            <a:prstGeom prst="roundRect">
              <a:avLst/>
            </a:prstGeom>
          </p:spPr>
        </p:pic>
        <p:sp>
          <p:nvSpPr>
            <p:cNvPr id="11" name="文本框 14"/>
            <p:cNvSpPr txBox="1"/>
            <p:nvPr/>
          </p:nvSpPr>
          <p:spPr>
            <a:xfrm>
              <a:off x="8226" y="4994"/>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政治选举</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2" name="组合 24"/>
          <p:cNvGrpSpPr/>
          <p:nvPr/>
        </p:nvGrpSpPr>
        <p:grpSpPr>
          <a:xfrm>
            <a:off x="8297333" y="1150712"/>
            <a:ext cx="3109493" cy="2251349"/>
            <a:chOff x="12753" y="1633"/>
            <a:chExt cx="4539" cy="3981"/>
          </a:xfrm>
        </p:grpSpPr>
        <p:pic>
          <p:nvPicPr>
            <p:cNvPr id="13" name="图片 5" descr="d2f81v8k"/>
            <p:cNvPicPr>
              <a:picLocks noChangeAspect="1"/>
            </p:cNvPicPr>
            <p:nvPr/>
          </p:nvPicPr>
          <p:blipFill>
            <a:blip r:embed="rId5"/>
            <a:stretch>
              <a:fillRect/>
            </a:stretch>
          </p:blipFill>
          <p:spPr>
            <a:xfrm>
              <a:off x="12753" y="1633"/>
              <a:ext cx="4539" cy="3329"/>
            </a:xfrm>
            <a:prstGeom prst="roundRect">
              <a:avLst/>
            </a:prstGeom>
          </p:spPr>
        </p:pic>
        <p:sp>
          <p:nvSpPr>
            <p:cNvPr id="14" name="文本框 15"/>
            <p:cNvSpPr txBox="1"/>
            <p:nvPr/>
          </p:nvSpPr>
          <p:spPr>
            <a:xfrm>
              <a:off x="13647" y="4961"/>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互联网金融</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5" name="组合 19"/>
          <p:cNvGrpSpPr/>
          <p:nvPr/>
        </p:nvGrpSpPr>
        <p:grpSpPr>
          <a:xfrm>
            <a:off x="708006" y="3930319"/>
            <a:ext cx="2864926" cy="2102617"/>
            <a:chOff x="2372" y="6240"/>
            <a:chExt cx="4182" cy="3718"/>
          </a:xfrm>
        </p:grpSpPr>
        <p:pic>
          <p:nvPicPr>
            <p:cNvPr id="16" name="图片 6" descr="3tkz6cyb"/>
            <p:cNvPicPr>
              <a:picLocks noChangeAspect="1"/>
            </p:cNvPicPr>
            <p:nvPr/>
          </p:nvPicPr>
          <p:blipFill>
            <a:blip r:embed="rId6"/>
            <a:stretch>
              <a:fillRect/>
            </a:stretch>
          </p:blipFill>
          <p:spPr>
            <a:xfrm>
              <a:off x="2372" y="6240"/>
              <a:ext cx="4183" cy="3138"/>
            </a:xfrm>
            <a:prstGeom prst="roundRect">
              <a:avLst/>
            </a:prstGeom>
          </p:spPr>
        </p:pic>
        <p:sp>
          <p:nvSpPr>
            <p:cNvPr id="17" name="文本框 16"/>
            <p:cNvSpPr txBox="1"/>
            <p:nvPr/>
          </p:nvSpPr>
          <p:spPr>
            <a:xfrm>
              <a:off x="3088" y="9378"/>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智慧医疗</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8" name="组合 20"/>
          <p:cNvGrpSpPr/>
          <p:nvPr/>
        </p:nvGrpSpPr>
        <p:grpSpPr>
          <a:xfrm>
            <a:off x="4432911" y="3930954"/>
            <a:ext cx="2893699" cy="2102051"/>
            <a:chOff x="7488" y="6104"/>
            <a:chExt cx="4224" cy="3717"/>
          </a:xfrm>
        </p:grpSpPr>
        <p:pic>
          <p:nvPicPr>
            <p:cNvPr id="19" name="图片 8" descr="cf38vur8"/>
            <p:cNvPicPr>
              <a:picLocks noChangeAspect="1"/>
            </p:cNvPicPr>
            <p:nvPr/>
          </p:nvPicPr>
          <p:blipFill>
            <a:blip r:embed="rId7"/>
            <a:srcRect l="10041" r="14201"/>
            <a:stretch>
              <a:fillRect/>
            </a:stretch>
          </p:blipFill>
          <p:spPr>
            <a:xfrm>
              <a:off x="7488" y="6104"/>
              <a:ext cx="4225" cy="3137"/>
            </a:xfrm>
            <a:prstGeom prst="roundRect">
              <a:avLst/>
            </a:prstGeom>
          </p:spPr>
        </p:pic>
        <p:sp>
          <p:nvSpPr>
            <p:cNvPr id="20" name="文本框 17"/>
            <p:cNvSpPr txBox="1"/>
            <p:nvPr/>
          </p:nvSpPr>
          <p:spPr>
            <a:xfrm>
              <a:off x="8224" y="9241"/>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在线教育</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21" name="组合 21"/>
          <p:cNvGrpSpPr/>
          <p:nvPr/>
        </p:nvGrpSpPr>
        <p:grpSpPr>
          <a:xfrm>
            <a:off x="8362274" y="3931589"/>
            <a:ext cx="3032081" cy="2142769"/>
            <a:chOff x="12753" y="6105"/>
            <a:chExt cx="4426" cy="3789"/>
          </a:xfrm>
        </p:grpSpPr>
        <p:pic>
          <p:nvPicPr>
            <p:cNvPr id="22" name="图片 12" descr="z06y48zq"/>
            <p:cNvPicPr>
              <a:picLocks noChangeAspect="1"/>
            </p:cNvPicPr>
            <p:nvPr/>
          </p:nvPicPr>
          <p:blipFill>
            <a:blip r:embed="rId8"/>
            <a:srcRect r="5970"/>
            <a:stretch>
              <a:fillRect/>
            </a:stretch>
          </p:blipFill>
          <p:spPr>
            <a:xfrm>
              <a:off x="12753" y="6105"/>
              <a:ext cx="4426" cy="3136"/>
            </a:xfrm>
            <a:prstGeom prst="roundRect">
              <a:avLst/>
            </a:prstGeom>
          </p:spPr>
        </p:pic>
        <p:sp>
          <p:nvSpPr>
            <p:cNvPr id="23" name="文本框 18"/>
            <p:cNvSpPr txBox="1"/>
            <p:nvPr/>
          </p:nvSpPr>
          <p:spPr>
            <a:xfrm>
              <a:off x="13590" y="9241"/>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电商娱乐</a:t>
              </a:r>
              <a:endParaRPr lang="en-US" altLang="zh-CN" dirty="0">
                <a:latin typeface="微软雅黑" panose="020B0503020204020204" charset="-122"/>
                <a:ea typeface="微软雅黑" panose="020B0503020204020204" charset="-122"/>
                <a:cs typeface="微软雅黑" panose="020B0503020204020204" charset="-122"/>
              </a:endParaRPr>
            </a:p>
          </p:txBody>
        </p:sp>
      </p:grpSp>
      <p:sp>
        <p:nvSpPr>
          <p:cNvPr id="4" name="Rectangle 3"/>
          <p:cNvSpPr/>
          <p:nvPr/>
        </p:nvSpPr>
        <p:spPr>
          <a:xfrm>
            <a:off x="4140558" y="5985359"/>
            <a:ext cx="3565230"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通过互联网进行内容传播和快速学习如网易公开课、</a:t>
            </a:r>
            <a:r>
              <a:rPr lang="en-US" altLang="zh-CN" sz="1600" dirty="0">
                <a:latin typeface="微软雅黑 Light" panose="020B0502040204020203" charset="-122"/>
                <a:ea typeface="微软雅黑 Light" panose="020B0502040204020203" charset="-122"/>
                <a:cs typeface="微软雅黑 Light" panose="020B0502040204020203" charset="-122"/>
              </a:rPr>
              <a:t>MOOC</a:t>
            </a:r>
            <a:r>
              <a:rPr lang="zh-CN" altLang="en-US" sz="1600" dirty="0">
                <a:latin typeface="微软雅黑 Light" panose="020B0502040204020203" charset="-122"/>
                <a:ea typeface="微软雅黑 Light" panose="020B0502040204020203" charset="-122"/>
                <a:cs typeface="微软雅黑 Light" panose="020B0502040204020203" charset="-122"/>
              </a:rPr>
              <a:t>、百度教育等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p:txBody>
      </p:sp>
      <p:sp>
        <p:nvSpPr>
          <p:cNvPr id="9" name="Rectangle 8"/>
          <p:cNvSpPr/>
          <p:nvPr/>
        </p:nvSpPr>
        <p:spPr>
          <a:xfrm>
            <a:off x="8461734" y="5985360"/>
            <a:ext cx="3122842"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可多人同时参与的购物</a:t>
            </a:r>
            <a:r>
              <a:rPr lang="zh-CN" altLang="en-US" sz="1600">
                <a:latin typeface="微软雅黑 Light" panose="020B0502040204020203" charset="-122"/>
                <a:ea typeface="微软雅黑 Light" panose="020B0502040204020203" charset="-122"/>
                <a:cs typeface="微软雅黑 Light" panose="020B0502040204020203" charset="-122"/>
              </a:rPr>
              <a:t>娱乐等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如网购、网游、在线电影等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p:txBody>
      </p:sp>
      <p:sp>
        <p:nvSpPr>
          <p:cNvPr id="24" name="Rectangle 23"/>
          <p:cNvSpPr/>
          <p:nvPr/>
        </p:nvSpPr>
        <p:spPr>
          <a:xfrm>
            <a:off x="8270912" y="3279492"/>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实现新型金融</a:t>
            </a:r>
            <a:r>
              <a:rPr lang="zh-CN" altLang="en-US" sz="1600">
                <a:latin typeface="微软雅黑 Light" panose="020B0502040204020203" charset="-122"/>
                <a:ea typeface="微软雅黑 Light" panose="020B0502040204020203" charset="-122"/>
                <a:cs typeface="微软雅黑 Light" panose="020B0502040204020203" charset="-122"/>
              </a:rPr>
              <a:t>业务模式</a:t>
            </a:r>
            <a:r>
              <a:rPr lang="zh-CN" altLang="en-US" sz="1600" dirty="0">
                <a:latin typeface="微软雅黑 Light" panose="020B0502040204020203" charset="-122"/>
                <a:ea typeface="微软雅黑 Light" panose="020B0502040204020203" charset="-122"/>
                <a:cs typeface="微软雅黑 Light" panose="020B0502040204020203" charset="-122"/>
              </a:rPr>
              <a:t>，</a:t>
            </a:r>
            <a:r>
              <a:rPr lang="zh-CN" altLang="en-US" sz="1600">
                <a:latin typeface="微软雅黑 Light" panose="020B0502040204020203" charset="-122"/>
                <a:ea typeface="微软雅黑 Light" panose="020B0502040204020203" charset="-122"/>
                <a:cs typeface="微软雅黑 Light" panose="020B0502040204020203" charset="-122"/>
              </a:rPr>
              <a:t>如</a:t>
            </a:r>
            <a:r>
              <a:rPr lang="zh-CN" altLang="en-US" sz="1600" dirty="0">
                <a:latin typeface="微软雅黑 Light" panose="020B0502040204020203" charset="-122"/>
                <a:ea typeface="微软雅黑 Light" panose="020B0502040204020203" charset="-122"/>
                <a:cs typeface="微软雅黑 Light" panose="020B0502040204020203" charset="-122"/>
              </a:rPr>
              <a:t>众筹、</a:t>
            </a:r>
            <a:r>
              <a:rPr lang="en-US" altLang="zh-CN" sz="1600" dirty="0">
                <a:latin typeface="微软雅黑 Light" panose="020B0502040204020203" charset="-122"/>
                <a:ea typeface="微软雅黑 Light" panose="020B0502040204020203" charset="-122"/>
                <a:cs typeface="微软雅黑 Light" panose="020B0502040204020203" charset="-122"/>
              </a:rPr>
              <a:t>P2P</a:t>
            </a:r>
            <a:r>
              <a:rPr lang="zh-CN" altLang="en-US" sz="1600" dirty="0">
                <a:latin typeface="微软雅黑 Light" panose="020B0502040204020203" charset="-122"/>
                <a:ea typeface="微软雅黑 Light" panose="020B0502040204020203" charset="-122"/>
                <a:cs typeface="微软雅黑 Light" panose="020B0502040204020203" charset="-122"/>
              </a:rPr>
              <a:t>网贷、第三方支付、数字货币等</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5" name="Rectangle 24"/>
          <p:cNvSpPr/>
          <p:nvPr/>
        </p:nvSpPr>
        <p:spPr>
          <a:xfrm>
            <a:off x="4235168" y="3279492"/>
            <a:ext cx="3232432"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网络成为公民表达政治意见、政治</a:t>
            </a:r>
            <a:r>
              <a:rPr lang="zh-CN" altLang="en-US" sz="1600">
                <a:latin typeface="微软雅黑 Light" panose="020B0502040204020203" charset="-122"/>
                <a:ea typeface="微软雅黑 Light" panose="020B0502040204020203" charset="-122"/>
                <a:cs typeface="微软雅黑 Light" panose="020B0502040204020203" charset="-122"/>
              </a:rPr>
              <a:t>偏好的新生空间</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6" name="Rectangle 25"/>
          <p:cNvSpPr/>
          <p:nvPr/>
        </p:nvSpPr>
        <p:spPr>
          <a:xfrm>
            <a:off x="518759" y="3294771"/>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部署具备网络防御能力的人员和组织，能够具备网络战的先进信息技术</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7" name="Rectangle 26"/>
          <p:cNvSpPr/>
          <p:nvPr/>
        </p:nvSpPr>
        <p:spPr>
          <a:xfrm>
            <a:off x="518759" y="5985359"/>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利用无线网络实现患者于医务人员、医疗机构、医疗设备间的互动</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4</a:t>
            </a:fld>
            <a:endParaRPr lang="zh-CN" altLang="en-US" dirty="0"/>
          </a:p>
        </p:txBody>
      </p:sp>
      <p:sp>
        <p:nvSpPr>
          <p:cNvPr id="3" name="Title 2"/>
          <p:cNvSpPr>
            <a:spLocks noGrp="1"/>
          </p:cNvSpPr>
          <p:nvPr>
            <p:ph type="title"/>
          </p:nvPr>
        </p:nvSpPr>
        <p:spPr>
          <a:xfrm>
            <a:off x="0" y="194567"/>
            <a:ext cx="10419645" cy="715312"/>
          </a:xfrm>
        </p:spPr>
        <p:txBody>
          <a:bodyPr/>
          <a:lstStyle/>
          <a:p>
            <a:pPr algn="l"/>
            <a:r>
              <a:rPr lang="zh-CN" altLang="en-US" dirty="0">
                <a:solidFill>
                  <a:srgbClr val="FF0000"/>
                </a:solidFill>
              </a:rPr>
              <a:t>未来，网络将无处不在</a:t>
            </a:r>
            <a:endParaRPr lang="en-US" dirty="0">
              <a:solidFill>
                <a:srgbClr val="FF0000"/>
              </a:solidFill>
            </a:endParaRPr>
          </a:p>
        </p:txBody>
      </p:sp>
      <p:grpSp>
        <p:nvGrpSpPr>
          <p:cNvPr id="4" name="Group 3"/>
          <p:cNvGrpSpPr/>
          <p:nvPr/>
        </p:nvGrpSpPr>
        <p:grpSpPr>
          <a:xfrm>
            <a:off x="2332567" y="1104220"/>
            <a:ext cx="7353300" cy="4688717"/>
            <a:chOff x="1841500" y="867153"/>
            <a:chExt cx="9258300" cy="5903410"/>
          </a:xfrm>
        </p:grpSpPr>
        <p:graphicFrame>
          <p:nvGraphicFramePr>
            <p:cNvPr id="24" name="Diagram 23"/>
            <p:cNvGraphicFramePr/>
            <p:nvPr/>
          </p:nvGraphicFramePr>
          <p:xfrm>
            <a:off x="2032000" y="1088786"/>
            <a:ext cx="8369301" cy="5438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217" y="2559275"/>
              <a:ext cx="757081" cy="757081"/>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68060" y="867153"/>
              <a:ext cx="1371899" cy="712400"/>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1199" y="4078849"/>
              <a:ext cx="812930" cy="812930"/>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2054" y="5227386"/>
              <a:ext cx="1351220" cy="557523"/>
            </a:xfrm>
            <a:prstGeom prst="rect">
              <a:avLst/>
            </a:prstGeom>
          </p:spPr>
        </p:pic>
        <p:pic>
          <p:nvPicPr>
            <p:cNvPr id="29" name="Picture 28"/>
            <p:cNvPicPr>
              <a:picLocks noChangeAspect="1"/>
            </p:cNvPicPr>
            <p:nvPr/>
          </p:nvPicPr>
          <p:blipFill rotWithShape="1">
            <a:blip r:embed="rId12">
              <a:extLst>
                <a:ext uri="{28A0092B-C50C-407E-A947-70E740481C1C}">
                  <a14:useLocalDpi xmlns:a14="http://schemas.microsoft.com/office/drawing/2010/main" val="0"/>
                </a:ext>
              </a:extLst>
            </a:blip>
            <a:srcRect l="21323" t="10270" r="21324" b="5405"/>
            <a:stretch>
              <a:fillRect/>
            </a:stretch>
          </p:blipFill>
          <p:spPr>
            <a:xfrm>
              <a:off x="7384354" y="5983650"/>
              <a:ext cx="786913" cy="786913"/>
            </a:xfrm>
            <a:prstGeom prst="rect">
              <a:avLst/>
            </a:prstGeom>
          </p:spPr>
        </p:pic>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95080" y="4088601"/>
              <a:ext cx="713354" cy="713354"/>
            </a:xfrm>
            <a:prstGeom prst="rect">
              <a:avLst/>
            </a:prstGeom>
          </p:spPr>
        </p:pic>
        <p:pic>
          <p:nvPicPr>
            <p:cNvPr id="31" name="Picture 30"/>
            <p:cNvPicPr>
              <a:picLocks noChangeAspect="1"/>
            </p:cNvPicPr>
            <p:nvPr/>
          </p:nvPicPr>
          <p:blipFill rotWithShape="1">
            <a:blip r:embed="rId14">
              <a:extLst>
                <a:ext uri="{28A0092B-C50C-407E-A947-70E740481C1C}">
                  <a14:useLocalDpi xmlns:a14="http://schemas.microsoft.com/office/drawing/2010/main" val="0"/>
                </a:ext>
              </a:extLst>
            </a:blip>
            <a:srcRect r="53459" b="8966"/>
            <a:stretch>
              <a:fillRect/>
            </a:stretch>
          </p:blipFill>
          <p:spPr>
            <a:xfrm>
              <a:off x="4076723" y="5983650"/>
              <a:ext cx="763569" cy="742072"/>
            </a:xfrm>
            <a:prstGeom prst="rect">
              <a:avLst/>
            </a:prstGeom>
          </p:spPr>
        </p:pic>
        <p:pic>
          <p:nvPicPr>
            <p:cNvPr id="32" name="Picture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29875" y="2607262"/>
              <a:ext cx="955575" cy="955575"/>
            </a:xfrm>
            <a:prstGeom prst="rect">
              <a:avLst/>
            </a:prstGeom>
          </p:spPr>
        </p:pic>
        <p:pic>
          <p:nvPicPr>
            <p:cNvPr id="33" name="Picture 3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09720" y="1610578"/>
              <a:ext cx="797943" cy="797943"/>
            </a:xfrm>
            <a:prstGeom prst="rect">
              <a:avLst/>
            </a:prstGeom>
          </p:spPr>
        </p:pic>
        <p:pic>
          <p:nvPicPr>
            <p:cNvPr id="34" name="Picture 33"/>
            <p:cNvPicPr>
              <a:picLocks noChangeAspect="1"/>
            </p:cNvPicPr>
            <p:nvPr/>
          </p:nvPicPr>
          <p:blipFill rotWithShape="1">
            <a:blip r:embed="rId17">
              <a:extLst>
                <a:ext uri="{28A0092B-C50C-407E-A947-70E740481C1C}">
                  <a14:useLocalDpi xmlns:a14="http://schemas.microsoft.com/office/drawing/2010/main" val="0"/>
                </a:ext>
              </a:extLst>
            </a:blip>
            <a:srcRect l="8600" t="32400" r="9224" b="36233"/>
            <a:stretch>
              <a:fillRect/>
            </a:stretch>
          </p:blipFill>
          <p:spPr>
            <a:xfrm>
              <a:off x="2645853" y="1710069"/>
              <a:ext cx="1588826" cy="606464"/>
            </a:xfrm>
            <a:prstGeom prst="rect">
              <a:avLst/>
            </a:prstGeom>
          </p:spPr>
        </p:pic>
        <p:pic>
          <p:nvPicPr>
            <p:cNvPr id="35" name="Picture 34"/>
            <p:cNvPicPr>
              <a:picLocks noChangeAspect="1"/>
            </p:cNvPicPr>
            <p:nvPr/>
          </p:nvPicPr>
          <p:blipFill rotWithShape="1">
            <a:blip r:embed="rId18">
              <a:extLst>
                <a:ext uri="{28A0092B-C50C-407E-A947-70E740481C1C}">
                  <a14:useLocalDpi xmlns:a14="http://schemas.microsoft.com/office/drawing/2010/main" val="0"/>
                </a:ext>
              </a:extLst>
            </a:blip>
            <a:srcRect l="20435" t="10986" r="20652" b="13240"/>
            <a:stretch>
              <a:fillRect/>
            </a:stretch>
          </p:blipFill>
          <p:spPr>
            <a:xfrm>
              <a:off x="4234679" y="890045"/>
              <a:ext cx="791604" cy="785762"/>
            </a:xfrm>
            <a:prstGeom prst="rect">
              <a:avLst/>
            </a:prstGeom>
          </p:spPr>
        </p:pic>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05055" y="5187350"/>
              <a:ext cx="1138207" cy="597559"/>
            </a:xfrm>
            <a:prstGeom prst="rect">
              <a:avLst/>
            </a:prstGeom>
          </p:spPr>
        </p:pic>
        <p:cxnSp>
          <p:nvCxnSpPr>
            <p:cNvPr id="37" name="Straight Connector 36"/>
            <p:cNvCxnSpPr/>
            <p:nvPr/>
          </p:nvCxnSpPr>
          <p:spPr>
            <a:xfrm>
              <a:off x="1841500" y="3795716"/>
              <a:ext cx="9258300" cy="12700"/>
            </a:xfrm>
            <a:prstGeom prst="line">
              <a:avLst/>
            </a:prstGeom>
            <a:ln w="127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07137" y="1004883"/>
              <a:ext cx="3163" cy="5720839"/>
            </a:xfrm>
            <a:prstGeom prst="line">
              <a:avLst/>
            </a:prstGeom>
            <a:ln w="127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625031" y="5920399"/>
            <a:ext cx="10896599" cy="786940"/>
          </a:xfrm>
          <a:prstGeom prst="rect">
            <a:avLst/>
          </a:prstGeom>
          <a:solidFill>
            <a:srgbClr val="FEFC63"/>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lIns="108000" tIns="72000" rIns="108000" bIns="72000" rtlCol="0" anchor="ctr"/>
          <a:lstStyle/>
          <a:p>
            <a:pPr algn="ctr"/>
            <a:r>
              <a:rPr lang="zh-CN" altLang="en-US" sz="2400" b="1" dirty="0">
                <a:latin typeface="微软雅黑" panose="020B0503020204020204" charset="-122"/>
                <a:ea typeface="微软雅黑" panose="020B0503020204020204" charset="-122"/>
                <a:cs typeface="微软雅黑" panose="020B0503020204020204" charset="-122"/>
              </a:rPr>
              <a:t>信息网络技术将进一步发展，不断提升速度和效率，应用范围进一步扩大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5</a:t>
            </a:fld>
            <a:endParaRPr lang="zh-CN" altLang="en-US" dirty="0"/>
          </a:p>
        </p:txBody>
      </p:sp>
      <p:sp>
        <p:nvSpPr>
          <p:cNvPr id="3" name="Title 2"/>
          <p:cNvSpPr>
            <a:spLocks noGrp="1"/>
          </p:cNvSpPr>
          <p:nvPr>
            <p:ph type="title"/>
          </p:nvPr>
        </p:nvSpPr>
        <p:spPr>
          <a:xfrm>
            <a:off x="0" y="194567"/>
            <a:ext cx="10419645" cy="715312"/>
          </a:xfrm>
        </p:spPr>
        <p:txBody>
          <a:bodyPr>
            <a:normAutofit/>
          </a:bodyPr>
          <a:lstStyle/>
          <a:p>
            <a:pPr algn="l"/>
            <a:r>
              <a:rPr lang="zh-CN" altLang="en-US" dirty="0">
                <a:solidFill>
                  <a:srgbClr val="FF0000"/>
                </a:solidFill>
              </a:rPr>
              <a:t>新一代信息基础设施成为网络强国战略的关键支撑</a:t>
            </a:r>
            <a:endParaRPr lang="en-US" dirty="0">
              <a:solidFill>
                <a:srgbClr val="FF0000"/>
              </a:solidFill>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364" t="21091" r="2740" b="19455"/>
          <a:stretch>
            <a:fillRect/>
          </a:stretch>
        </p:blipFill>
        <p:spPr>
          <a:xfrm>
            <a:off x="3971762" y="1399835"/>
            <a:ext cx="1471282" cy="962363"/>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 r="1271" b="5833"/>
          <a:stretch>
            <a:fillRect/>
          </a:stretch>
        </p:blipFill>
        <p:spPr>
          <a:xfrm>
            <a:off x="2147145" y="1399835"/>
            <a:ext cx="1682308" cy="901562"/>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7963" r="23708" b="-3376"/>
          <a:stretch>
            <a:fillRect/>
          </a:stretch>
        </p:blipFill>
        <p:spPr>
          <a:xfrm>
            <a:off x="1017300" y="1325210"/>
            <a:ext cx="1042454" cy="103698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10084" t="-6484" r="1159" b="13918"/>
          <a:stretch>
            <a:fillRect/>
          </a:stretch>
        </p:blipFill>
        <p:spPr>
          <a:xfrm>
            <a:off x="5550744" y="1388732"/>
            <a:ext cx="1371193" cy="107114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26277" y="3769575"/>
            <a:ext cx="1163320" cy="116332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0373" y="3769575"/>
            <a:ext cx="1891221" cy="957580"/>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12000" t="6316" r="11579" b="3158"/>
          <a:stretch>
            <a:fillRect/>
          </a:stretch>
        </p:blipFill>
        <p:spPr>
          <a:xfrm>
            <a:off x="2761803" y="3589871"/>
            <a:ext cx="1097847" cy="1300480"/>
          </a:xfrm>
          <a:prstGeom prst="rect">
            <a:avLst/>
          </a:prstGeom>
        </p:spPr>
      </p:pic>
      <p:pic>
        <p:nvPicPr>
          <p:cNvPr id="23" name="Picture 22"/>
          <p:cNvPicPr>
            <a:picLocks noChangeAspect="1"/>
          </p:cNvPicPr>
          <p:nvPr/>
        </p:nvPicPr>
        <p:blipFill rotWithShape="1">
          <a:blip r:embed="rId10">
            <a:extLst>
              <a:ext uri="{28A0092B-C50C-407E-A947-70E740481C1C}">
                <a14:useLocalDpi xmlns:a14="http://schemas.microsoft.com/office/drawing/2010/main" val="0"/>
              </a:ext>
            </a:extLst>
          </a:blip>
          <a:srcRect l="14976" t="5421" r="13954" b="6496"/>
          <a:stretch>
            <a:fillRect/>
          </a:stretch>
        </p:blipFill>
        <p:spPr>
          <a:xfrm>
            <a:off x="1632033" y="3589871"/>
            <a:ext cx="993274" cy="1339850"/>
          </a:xfrm>
          <a:prstGeom prst="rect">
            <a:avLst/>
          </a:prstGeom>
        </p:spPr>
      </p:pic>
      <p:pic>
        <p:nvPicPr>
          <p:cNvPr id="24" name="Picture 23"/>
          <p:cNvPicPr>
            <a:picLocks noChangeAspect="1"/>
          </p:cNvPicPr>
          <p:nvPr/>
        </p:nvPicPr>
        <p:blipFill rotWithShape="1">
          <a:blip r:embed="rId11">
            <a:extLst>
              <a:ext uri="{28A0092B-C50C-407E-A947-70E740481C1C}">
                <a14:useLocalDpi xmlns:a14="http://schemas.microsoft.com/office/drawing/2010/main" val="0"/>
              </a:ext>
            </a:extLst>
          </a:blip>
          <a:srcRect l="36907" t="-578" r="36289" b="4623"/>
          <a:stretch>
            <a:fillRect/>
          </a:stretch>
        </p:blipFill>
        <p:spPr>
          <a:xfrm>
            <a:off x="653352" y="3647307"/>
            <a:ext cx="584081" cy="1243044"/>
          </a:xfrm>
          <a:prstGeom prst="rect">
            <a:avLst/>
          </a:prstGeom>
        </p:spPr>
      </p:pic>
      <p:sp>
        <p:nvSpPr>
          <p:cNvPr id="25" name="Lightning Bolt 24"/>
          <p:cNvSpPr/>
          <p:nvPr/>
        </p:nvSpPr>
        <p:spPr>
          <a:xfrm rot="857448">
            <a:off x="3625407" y="2461879"/>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p:cNvSpPr/>
          <p:nvPr/>
        </p:nvSpPr>
        <p:spPr>
          <a:xfrm rot="21136107">
            <a:off x="1795061" y="2455993"/>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ghtning Bolt 26"/>
          <p:cNvSpPr/>
          <p:nvPr/>
        </p:nvSpPr>
        <p:spPr>
          <a:xfrm rot="2566236">
            <a:off x="5419028" y="2500691"/>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7089836" y="2148282"/>
            <a:ext cx="4553532" cy="850467"/>
            <a:chOff x="6668759" y="1828801"/>
            <a:chExt cx="6361664" cy="1156754"/>
          </a:xfrm>
        </p:grpSpPr>
        <p:sp>
          <p:nvSpPr>
            <p:cNvPr id="29" name="矩形 26"/>
            <p:cNvSpPr/>
            <p:nvPr/>
          </p:nvSpPr>
          <p:spPr>
            <a:xfrm>
              <a:off x="6668759" y="1828801"/>
              <a:ext cx="6361664" cy="115675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6668759" y="1864533"/>
              <a:ext cx="6361664" cy="627929"/>
            </a:xfrm>
            <a:prstGeom prst="rect">
              <a:avLst/>
            </a:prstGeom>
            <a:noFill/>
          </p:spPr>
          <p:txBody>
            <a:bodyPr wrap="square" rtlCol="0">
              <a:spAutoFit/>
            </a:bodyPr>
            <a:lstStyle/>
            <a:p>
              <a:pPr algn="ctr"/>
              <a:r>
                <a:rPr lang="en-US" altLang="zh-CN" sz="2400" dirty="0">
                  <a:latin typeface="微软雅黑" panose="020B0503020204020204" charset="-122"/>
                  <a:ea typeface="微软雅黑" panose="020B0503020204020204" charset="-122"/>
                  <a:cs typeface="微软雅黑" panose="020B0503020204020204" charset="-122"/>
                </a:rPr>
                <a:t>5G</a:t>
              </a:r>
              <a:r>
                <a:rPr lang="zh-CN" altLang="en-US" sz="2400" dirty="0">
                  <a:latin typeface="微软雅黑" panose="020B0503020204020204" charset="-122"/>
                  <a:ea typeface="微软雅黑" panose="020B0503020204020204" charset="-122"/>
                  <a:cs typeface="微软雅黑" panose="020B0503020204020204" charset="-122"/>
                </a:rPr>
                <a:t> 研发试验和商用进一步推进</a:t>
              </a:r>
              <a:endParaRPr lang="en-US" sz="2400" dirty="0">
                <a:latin typeface="微软雅黑" panose="020B0503020204020204" charset="-122"/>
                <a:ea typeface="微软雅黑" panose="020B0503020204020204" charset="-122"/>
                <a:cs typeface="微软雅黑" panose="020B0503020204020204" charset="-122"/>
              </a:endParaRPr>
            </a:p>
          </p:txBody>
        </p:sp>
      </p:grpSp>
      <p:grpSp>
        <p:nvGrpSpPr>
          <p:cNvPr id="31" name="Group 30"/>
          <p:cNvGrpSpPr/>
          <p:nvPr/>
        </p:nvGrpSpPr>
        <p:grpSpPr>
          <a:xfrm>
            <a:off x="7870981" y="4041609"/>
            <a:ext cx="3140242" cy="685798"/>
            <a:chOff x="7515859" y="4711780"/>
            <a:chExt cx="4387179" cy="685798"/>
          </a:xfrm>
        </p:grpSpPr>
        <p:sp>
          <p:nvSpPr>
            <p:cNvPr id="32" name="矩形 26"/>
            <p:cNvSpPr/>
            <p:nvPr/>
          </p:nvSpPr>
          <p:spPr>
            <a:xfrm>
              <a:off x="7515859" y="4711780"/>
              <a:ext cx="4387179" cy="68579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7515859" y="4839638"/>
              <a:ext cx="4387179" cy="461665"/>
            </a:xfrm>
            <a:prstGeom prst="rect">
              <a:avLst/>
            </a:prstGeom>
            <a:noFill/>
          </p:spPr>
          <p:txBody>
            <a:bodyPr wrap="square" rtlCol="0">
              <a:spAutoFit/>
            </a:bodyPr>
            <a:lstStyle/>
            <a:p>
              <a:pPr algn="ctr"/>
              <a:r>
                <a:rPr lang="zh-CN" altLang="en-US" sz="2400">
                  <a:latin typeface="微软雅黑" panose="020B0503020204020204" charset="-122"/>
                  <a:ea typeface="微软雅黑" panose="020B0503020204020204" charset="-122"/>
                  <a:cs typeface="微软雅黑" panose="020B0503020204020204" charset="-122"/>
                </a:rPr>
                <a:t>多样化的移动设备</a:t>
              </a:r>
              <a:endParaRPr lang="en-US" sz="2400" dirty="0">
                <a:latin typeface="微软雅黑" panose="020B0503020204020204" charset="-122"/>
                <a:ea typeface="微软雅黑" panose="020B0503020204020204" charset="-122"/>
                <a:cs typeface="微软雅黑" panose="020B0503020204020204" charset="-122"/>
              </a:endParaRPr>
            </a:p>
          </p:txBody>
        </p:sp>
      </p:grpSp>
      <p:sp>
        <p:nvSpPr>
          <p:cNvPr id="6" name="Rectangle 5"/>
          <p:cNvSpPr/>
          <p:nvPr/>
        </p:nvSpPr>
        <p:spPr>
          <a:xfrm>
            <a:off x="563838" y="5333607"/>
            <a:ext cx="10515855" cy="829945"/>
          </a:xfrm>
          <a:prstGeom prst="rect">
            <a:avLst/>
          </a:prstGeom>
        </p:spPr>
        <p:txBody>
          <a:bodyPr wrap="square">
            <a:spAutoFit/>
          </a:bodyPr>
          <a:lstStyle/>
          <a:p>
            <a:pPr algn="just"/>
            <a:r>
              <a:rPr lang="zh-CN" altLang="en-US" sz="2400" b="1" dirty="0">
                <a:latin typeface="微软雅黑" panose="020B0503020204020204" charset="-122"/>
                <a:ea typeface="微软雅黑" panose="020B0503020204020204" charset="-122"/>
                <a:cs typeface="微软雅黑" panose="020B0503020204020204" charset="-122"/>
              </a:rPr>
              <a:t>据第</a:t>
            </a:r>
            <a:r>
              <a:rPr lang="en-US" altLang="zh-CN" sz="2400" b="1" dirty="0">
                <a:latin typeface="微软雅黑" panose="020B0503020204020204" charset="-122"/>
                <a:ea typeface="微软雅黑" panose="020B0503020204020204" charset="-122"/>
                <a:cs typeface="微软雅黑" panose="020B0503020204020204" charset="-122"/>
              </a:rPr>
              <a:t>47</a:t>
            </a:r>
            <a:r>
              <a:rPr lang="zh-CN" altLang="en-US" sz="2400" b="1" dirty="0">
                <a:latin typeface="微软雅黑" panose="020B0503020204020204" charset="-122"/>
                <a:ea typeface="微软雅黑" panose="020B0503020204020204" charset="-122"/>
                <a:cs typeface="微软雅黑" panose="020B0503020204020204" charset="-122"/>
              </a:rPr>
              <a:t>次</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中国互联网络发展状况统计报告</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显示，中国网民规模达</a:t>
            </a:r>
            <a:r>
              <a:rPr lang="en-US" altLang="zh-CN" sz="2400" b="1" dirty="0">
                <a:latin typeface="微软雅黑" panose="020B0503020204020204" charset="-122"/>
                <a:ea typeface="微软雅黑" panose="020B0503020204020204" charset="-122"/>
                <a:cs typeface="微软雅黑" panose="020B0503020204020204" charset="-122"/>
              </a:rPr>
              <a:t>9.89</a:t>
            </a:r>
            <a:r>
              <a:rPr lang="zh-CN" altLang="en-US" sz="2400" b="1" dirty="0">
                <a:latin typeface="微软雅黑" panose="020B0503020204020204" charset="-122"/>
                <a:ea typeface="微软雅黑" panose="020B0503020204020204" charset="-122"/>
                <a:cs typeface="微软雅黑" panose="020B0503020204020204" charset="-122"/>
              </a:rPr>
              <a:t>亿，互联网普及率达到</a:t>
            </a:r>
            <a:r>
              <a:rPr lang="en-US" altLang="zh-CN" sz="2400" b="1" dirty="0">
                <a:latin typeface="微软雅黑" panose="020B0503020204020204" charset="-122"/>
                <a:ea typeface="微软雅黑" panose="020B0503020204020204" charset="-122"/>
                <a:cs typeface="微软雅黑" panose="020B0503020204020204" charset="-122"/>
              </a:rPr>
              <a:t>70.4%</a:t>
            </a:r>
            <a:r>
              <a:rPr lang="zh-CN" altLang="en-US" sz="2400" b="1" dirty="0">
                <a:latin typeface="微软雅黑" panose="020B0503020204020204" charset="-122"/>
                <a:ea typeface="微软雅黑" panose="020B0503020204020204" charset="-122"/>
                <a:cs typeface="微软雅黑" panose="020B0503020204020204" charset="-122"/>
              </a:rPr>
              <a:t>，其中手机网民</a:t>
            </a:r>
            <a:r>
              <a:rPr lang="en-US" altLang="zh-CN" sz="2400" b="1" dirty="0">
                <a:latin typeface="微软雅黑" panose="020B0503020204020204" charset="-122"/>
                <a:ea typeface="微软雅黑" panose="020B0503020204020204" charset="-122"/>
                <a:cs typeface="微软雅黑" panose="020B0503020204020204" charset="-122"/>
              </a:rPr>
              <a:t>9.86</a:t>
            </a:r>
            <a:r>
              <a:rPr lang="zh-CN" altLang="en-US" sz="2400" b="1" dirty="0">
                <a:latin typeface="微软雅黑" panose="020B0503020204020204" charset="-122"/>
                <a:ea typeface="微软雅黑" panose="020B0503020204020204" charset="-122"/>
                <a:cs typeface="微软雅黑" panose="020B0503020204020204" charset="-122"/>
              </a:rPr>
              <a:t>亿，增长率连续三年超过</a:t>
            </a:r>
            <a:r>
              <a:rPr lang="en-US" altLang="zh-CN" sz="2400" b="1" dirty="0">
                <a:latin typeface="微软雅黑" panose="020B0503020204020204" charset="-122"/>
                <a:ea typeface="微软雅黑" panose="020B0503020204020204" charset="-122"/>
                <a:cs typeface="微软雅黑" panose="020B0503020204020204" charset="-122"/>
              </a:rPr>
              <a:t>10%</a:t>
            </a:r>
            <a:r>
              <a:rPr lang="zh-CN" altLang="en-US" sz="2400" b="1" dirty="0">
                <a:latin typeface="微软雅黑" panose="020B0503020204020204" charset="-122"/>
                <a:ea typeface="微软雅黑" panose="020B0503020204020204" charset="-122"/>
                <a:cs typeface="微软雅黑" panose="020B0503020204020204" charset="-122"/>
              </a:rPr>
              <a:t>。</a:t>
            </a:r>
          </a:p>
        </p:txBody>
      </p:sp>
      <p:sp>
        <p:nvSpPr>
          <p:cNvPr id="34" name="Rectangle 33"/>
          <p:cNvSpPr/>
          <p:nvPr/>
        </p:nvSpPr>
        <p:spPr>
          <a:xfrm>
            <a:off x="7164336" y="1308395"/>
            <a:ext cx="4553532" cy="523220"/>
          </a:xfrm>
          <a:prstGeom prst="rect">
            <a:avLst/>
          </a:prstGeom>
        </p:spPr>
        <p:txBody>
          <a:bodyPr wrap="square">
            <a:spAutoFit/>
          </a:bodyPr>
          <a:lstStyle/>
          <a:p>
            <a:pPr algn="ctr"/>
            <a:r>
              <a:rPr lang="zh-CN" altLang="en-US" sz="2800" b="1">
                <a:latin typeface="微软雅黑" panose="020B0503020204020204" charset="-122"/>
                <a:ea typeface="微软雅黑" panose="020B0503020204020204" charset="-122"/>
                <a:cs typeface="微软雅黑" panose="020B0503020204020204" charset="-122"/>
              </a:rPr>
              <a:t>网络基础设施建设 </a:t>
            </a:r>
            <a:endParaRPr lang="zh-CN" altLang="en-US" sz="28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567"/>
            <a:ext cx="10419645" cy="715312"/>
          </a:xfrm>
        </p:spPr>
        <p:txBody>
          <a:bodyPr/>
          <a:lstStyle/>
          <a:p>
            <a:pPr algn="l"/>
            <a:r>
              <a:rPr lang="zh-CN" altLang="en-US" dirty="0">
                <a:solidFill>
                  <a:srgbClr val="FF0000"/>
                </a:solidFill>
              </a:rPr>
              <a:t>现实是</a:t>
            </a:r>
            <a:r>
              <a:rPr lang="en-US" altLang="zh-CN" dirty="0">
                <a:solidFill>
                  <a:srgbClr val="FF0000"/>
                </a:solidFill>
              </a:rPr>
              <a:t>……</a:t>
            </a:r>
            <a:endParaRPr lang="zh-CN" altLang="en-US" dirty="0">
              <a:solidFill>
                <a:srgbClr val="FF0000"/>
              </a:solidFill>
            </a:endParaRPr>
          </a:p>
        </p:txBody>
      </p:sp>
      <p:sp>
        <p:nvSpPr>
          <p:cNvPr id="3" name="文本框 2"/>
          <p:cNvSpPr txBox="1"/>
          <p:nvPr/>
        </p:nvSpPr>
        <p:spPr>
          <a:xfrm>
            <a:off x="0" y="1827614"/>
            <a:ext cx="12192000" cy="1692771"/>
          </a:xfrm>
          <a:prstGeom prst="rect">
            <a:avLst/>
          </a:prstGeom>
          <a:noFill/>
        </p:spPr>
        <p:txBody>
          <a:bodyPr wrap="square" rtlCol="0">
            <a:spAutoFit/>
          </a:bodyPr>
          <a:lstStyle/>
          <a:p>
            <a:r>
              <a:rPr lang="zh-CN" altLang="en-US" sz="2800" b="1" dirty="0">
                <a:solidFill>
                  <a:srgbClr val="FF0000"/>
                </a:solidFill>
              </a:rPr>
              <a:t>“互联网核心技术是我们最大的‘命门’，核心技术受制于人是我们最大的隐患”</a:t>
            </a:r>
            <a:endParaRPr lang="en-US" altLang="zh-CN" sz="2800" b="1" dirty="0">
              <a:solidFill>
                <a:srgbClr val="FF0000"/>
              </a:solidFill>
            </a:endParaRPr>
          </a:p>
          <a:p>
            <a:endParaRPr lang="en-US" altLang="zh-CN" sz="2800" b="1" dirty="0">
              <a:solidFill>
                <a:srgbClr val="FF0000"/>
              </a:solidFill>
            </a:endParaRPr>
          </a:p>
          <a:p>
            <a:pPr algn="r"/>
            <a:r>
              <a:rPr lang="zh-CN" altLang="en-US" sz="2000" dirty="0"/>
              <a:t>习近平 </a:t>
            </a:r>
            <a:r>
              <a:rPr lang="en-US" altLang="zh-CN" sz="2000" dirty="0"/>
              <a:t>@2016</a:t>
            </a:r>
            <a:r>
              <a:rPr lang="zh-CN" altLang="en-US" sz="2000" dirty="0"/>
              <a:t>年</a:t>
            </a:r>
            <a:r>
              <a:rPr lang="en-US" altLang="zh-CN" sz="2000" dirty="0"/>
              <a:t>4</a:t>
            </a:r>
            <a:r>
              <a:rPr lang="zh-CN" altLang="en-US" sz="2000" dirty="0"/>
              <a:t>月</a:t>
            </a:r>
            <a:r>
              <a:rPr lang="en-US" altLang="zh-CN" sz="2000" dirty="0"/>
              <a:t>19</a:t>
            </a:r>
            <a:r>
              <a:rPr lang="zh-CN" altLang="en-US" sz="2000" dirty="0"/>
              <a:t>日</a:t>
            </a:r>
            <a:endParaRPr lang="en-US" altLang="zh-CN" sz="2000" dirty="0"/>
          </a:p>
        </p:txBody>
      </p:sp>
      <p:sp>
        <p:nvSpPr>
          <p:cNvPr id="4" name="文本框 3"/>
          <p:cNvSpPr txBox="1"/>
          <p:nvPr/>
        </p:nvSpPr>
        <p:spPr>
          <a:xfrm>
            <a:off x="0" y="3837940"/>
            <a:ext cx="12192635" cy="829945"/>
          </a:xfrm>
          <a:prstGeom prst="rect">
            <a:avLst/>
          </a:prstGeom>
          <a:noFill/>
        </p:spPr>
        <p:txBody>
          <a:bodyPr wrap="square" rtlCol="0">
            <a:spAutoFit/>
          </a:bodyPr>
          <a:lstStyle/>
          <a:p>
            <a:r>
              <a:rPr lang="zh-CN" altLang="en-US" sz="2400" dirty="0"/>
              <a:t>核心技术掌握较少；核心技术、核心元器件、供应链严重依赖国外公司</a:t>
            </a:r>
          </a:p>
          <a:p>
            <a:endParaRPr lang="zh-CN" altLang="en-US" sz="2400" dirty="0"/>
          </a:p>
        </p:txBody>
      </p:sp>
      <p:sp>
        <p:nvSpPr>
          <p:cNvPr id="5" name="文本框 4"/>
          <p:cNvSpPr txBox="1"/>
          <p:nvPr/>
        </p:nvSpPr>
        <p:spPr>
          <a:xfrm>
            <a:off x="0" y="5269117"/>
            <a:ext cx="12191999" cy="830997"/>
          </a:xfrm>
          <a:prstGeom prst="rect">
            <a:avLst/>
          </a:prstGeom>
          <a:noFill/>
        </p:spPr>
        <p:txBody>
          <a:bodyPr wrap="square" rtlCol="0">
            <a:spAutoFit/>
          </a:bodyPr>
          <a:lstStyle/>
          <a:p>
            <a:r>
              <a:rPr lang="zh-CN" altLang="en-US" sz="2400" dirty="0"/>
              <a:t>互联网发展的历史与现实不断地说明：</a:t>
            </a:r>
            <a:r>
              <a:rPr lang="zh-CN" altLang="en-US" sz="2400" b="1" dirty="0">
                <a:solidFill>
                  <a:srgbClr val="FF0000"/>
                </a:solidFill>
              </a:rPr>
              <a:t>谁掌握了核心技术，谁就掌握了互联网产业的话语权乃至主导权。</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206" y="194567"/>
            <a:ext cx="10419645" cy="715312"/>
          </a:xfrm>
        </p:spPr>
        <p:txBody>
          <a:bodyPr/>
          <a:lstStyle/>
          <a:p>
            <a:pPr algn="l"/>
            <a:r>
              <a:rPr lang="zh-CN" altLang="en-US" dirty="0">
                <a:solidFill>
                  <a:srgbClr val="FF0000"/>
                </a:solidFill>
              </a:rPr>
              <a:t>怎么办？</a:t>
            </a:r>
          </a:p>
        </p:txBody>
      </p:sp>
      <p:sp>
        <p:nvSpPr>
          <p:cNvPr id="3" name="文本框 2"/>
          <p:cNvSpPr txBox="1"/>
          <p:nvPr/>
        </p:nvSpPr>
        <p:spPr>
          <a:xfrm>
            <a:off x="479833" y="1584357"/>
            <a:ext cx="7623017" cy="3416320"/>
          </a:xfrm>
          <a:prstGeom prst="rect">
            <a:avLst/>
          </a:prstGeom>
          <a:noFill/>
        </p:spPr>
        <p:txBody>
          <a:bodyPr wrap="square" rtlCol="0">
            <a:spAutoFit/>
          </a:bodyPr>
          <a:lstStyle/>
          <a:p>
            <a:pPr>
              <a:lnSpc>
                <a:spcPct val="200000"/>
              </a:lnSpc>
            </a:pPr>
            <a:r>
              <a:rPr lang="zh-CN" altLang="en-US" sz="2400" dirty="0"/>
              <a:t>把握三个方面：</a:t>
            </a:r>
            <a:endParaRPr lang="en-US" altLang="zh-CN" sz="2400" dirty="0"/>
          </a:p>
          <a:p>
            <a:pPr marL="342900" indent="-342900">
              <a:lnSpc>
                <a:spcPct val="200000"/>
              </a:lnSpc>
              <a:buFont typeface="Wingdings" panose="05000000000000000000" pitchFamily="2" charset="2"/>
              <a:buChar char="ü"/>
            </a:pPr>
            <a:r>
              <a:rPr lang="zh-CN" altLang="en-US" sz="2400" dirty="0"/>
              <a:t>基础技术、通用技术</a:t>
            </a:r>
            <a:endParaRPr lang="en-US" altLang="zh-CN" sz="2400" dirty="0"/>
          </a:p>
          <a:p>
            <a:pPr marL="342900" indent="-342900">
              <a:lnSpc>
                <a:spcPct val="200000"/>
              </a:lnSpc>
              <a:buFont typeface="Wingdings" panose="05000000000000000000" pitchFamily="2" charset="2"/>
              <a:buChar char="ü"/>
            </a:pPr>
            <a:r>
              <a:rPr lang="zh-CN" altLang="en-US" sz="2400" dirty="0"/>
              <a:t>非对称技术、“杀手锏”技术</a:t>
            </a:r>
            <a:endParaRPr lang="en-US" altLang="zh-CN" sz="2400" dirty="0"/>
          </a:p>
          <a:p>
            <a:pPr marL="342900" indent="-342900">
              <a:lnSpc>
                <a:spcPct val="200000"/>
              </a:lnSpc>
              <a:buFont typeface="Wingdings" panose="05000000000000000000" pitchFamily="2" charset="2"/>
              <a:buChar char="ü"/>
            </a:pPr>
            <a:r>
              <a:rPr lang="zh-CN" altLang="en-US" sz="2400" dirty="0"/>
              <a:t>前沿技术、颠覆性技术。</a:t>
            </a:r>
          </a:p>
          <a:p>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rgbClr val="FF0000"/>
                </a:solidFill>
              </a:rPr>
              <a:t>国家层面的通信网络战略</a:t>
            </a:r>
          </a:p>
        </p:txBody>
      </p:sp>
      <p:sp>
        <p:nvSpPr>
          <p:cNvPr id="3" name="矩形 2"/>
          <p:cNvSpPr/>
          <p:nvPr/>
        </p:nvSpPr>
        <p:spPr>
          <a:xfrm>
            <a:off x="515659" y="1583274"/>
            <a:ext cx="9950514" cy="499432"/>
          </a:xfrm>
          <a:prstGeom prst="rect">
            <a:avLst/>
          </a:prstGeom>
        </p:spPr>
        <p:txBody>
          <a:bodyPr wrap="square">
            <a:spAutoFit/>
          </a:bodyPr>
          <a:lstStyle/>
          <a:p>
            <a:pPr>
              <a:lnSpc>
                <a:spcPct val="150000"/>
              </a:lnSpc>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推进互联网协议第六版（</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）规模部署行动计划</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4" name="矩形 3"/>
          <p:cNvSpPr/>
          <p:nvPr/>
        </p:nvSpPr>
        <p:spPr>
          <a:xfrm>
            <a:off x="515659" y="2072003"/>
            <a:ext cx="11285044" cy="1477328"/>
          </a:xfrm>
          <a:prstGeom prst="rect">
            <a:avLst/>
          </a:prstGeom>
        </p:spPr>
        <p:txBody>
          <a:bodyPr wrap="square">
            <a:spAutoFit/>
          </a:bodyPr>
          <a:lstStyle/>
          <a:p>
            <a:pPr>
              <a:lnSpc>
                <a:spcPct val="15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加快发展数字经济</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要把握数字化、网络化、智能化的发展方向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全面部署</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5G</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、工业互联网、数据中心等新一代信息通信基础设施建设</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促进新一代信息技术与制造业充分融合、制造业与服务业深度融合，加快发展数字经济，最根本的是要推动实体经济的发展。</a:t>
            </a:r>
          </a:p>
        </p:txBody>
      </p:sp>
      <p:sp>
        <p:nvSpPr>
          <p:cNvPr id="5" name="矩形 4"/>
          <p:cNvSpPr/>
          <p:nvPr/>
        </p:nvSpPr>
        <p:spPr>
          <a:xfrm>
            <a:off x="515659" y="4156436"/>
            <a:ext cx="11285044" cy="1477328"/>
          </a:xfrm>
          <a:prstGeom prst="rect">
            <a:avLst/>
          </a:prstGeom>
        </p:spPr>
        <p:txBody>
          <a:bodyPr wrap="square">
            <a:spAutoFit/>
          </a:bodyPr>
          <a:lstStyle/>
          <a:p>
            <a:pPr>
              <a:lnSpc>
                <a:spcPct val="150000"/>
              </a:lnSpc>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中华人民共和国国民经济和社会发展</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第十四个五年规划和</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2035</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年远景目标纲要</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提到“统筹推进传统基础设施和新型基础设施建设，打造系统完备、高效实用、智能绿色、安全可靠的现代化基础设施体系”。</a:t>
            </a: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提到“建立健全关键信息基础设施保护体系”“加强网络安全基础设施建设”</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Tree>
    <p:extLst>
      <p:ext uri="{BB962C8B-B14F-4D97-AF65-F5344CB8AC3E}">
        <p14:creationId xmlns:p14="http://schemas.microsoft.com/office/powerpoint/2010/main" val="8761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562" y="194567"/>
            <a:ext cx="10419645" cy="715312"/>
          </a:xfrm>
        </p:spPr>
        <p:txBody>
          <a:bodyPr/>
          <a:lstStyle/>
          <a:p>
            <a:pPr algn="l"/>
            <a:r>
              <a:rPr lang="zh-CN" altLang="en-US" dirty="0">
                <a:solidFill>
                  <a:srgbClr val="FF0000"/>
                </a:solidFill>
              </a:rPr>
              <a:t>属于我们的网络技术</a:t>
            </a:r>
            <a:endParaRPr lang="zh-CN" altLang="en-US" dirty="0"/>
          </a:p>
        </p:txBody>
      </p:sp>
      <p:sp>
        <p:nvSpPr>
          <p:cNvPr id="3" name="文本框 2"/>
          <p:cNvSpPr txBox="1"/>
          <p:nvPr/>
        </p:nvSpPr>
        <p:spPr>
          <a:xfrm>
            <a:off x="706170" y="1656784"/>
            <a:ext cx="10818891" cy="2185214"/>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ü"/>
            </a:pPr>
            <a:r>
              <a:rPr lang="en-US" altLang="zh-CN" sz="2400" dirty="0"/>
              <a:t>3G:</a:t>
            </a:r>
            <a:r>
              <a:rPr lang="zh-CN" altLang="en-US" sz="2400" dirty="0"/>
              <a:t> </a:t>
            </a:r>
            <a:r>
              <a:rPr lang="en-US" altLang="zh-CN" sz="2400" dirty="0"/>
              <a:t>TD-SCDMA</a:t>
            </a:r>
            <a:r>
              <a:rPr lang="zh-CN" altLang="en-US" sz="2400" dirty="0"/>
              <a:t>，邮电部电信科学技术研究院率先提出，中国移动采用</a:t>
            </a:r>
            <a:endParaRPr lang="en-US" altLang="zh-CN" sz="2400" dirty="0"/>
          </a:p>
          <a:p>
            <a:pPr marL="285750" indent="-285750">
              <a:spcBef>
                <a:spcPts val="1200"/>
              </a:spcBef>
              <a:spcAft>
                <a:spcPts val="1200"/>
              </a:spcAft>
              <a:buFont typeface="Wingdings" panose="05000000000000000000" pitchFamily="2" charset="2"/>
              <a:buChar char="ü"/>
            </a:pPr>
            <a:r>
              <a:rPr lang="en-US" altLang="zh-CN" sz="2400" dirty="0"/>
              <a:t>4G:</a:t>
            </a:r>
            <a:r>
              <a:rPr lang="zh-CN" altLang="en-US" sz="2400" dirty="0"/>
              <a:t> </a:t>
            </a:r>
            <a:r>
              <a:rPr lang="en-US" altLang="zh-CN" sz="2400" dirty="0"/>
              <a:t>TD-LTE</a:t>
            </a:r>
            <a:r>
              <a:rPr lang="zh-CN" altLang="en-US" sz="2400" dirty="0"/>
              <a:t>，中国移动采用</a:t>
            </a:r>
            <a:endParaRPr lang="en-US" altLang="zh-CN" sz="2400" dirty="0"/>
          </a:p>
          <a:p>
            <a:pPr marL="285750" indent="-285750">
              <a:spcBef>
                <a:spcPts val="1200"/>
              </a:spcBef>
              <a:spcAft>
                <a:spcPts val="1200"/>
              </a:spcAft>
              <a:buFont typeface="Wingdings" panose="05000000000000000000" pitchFamily="2" charset="2"/>
              <a:buChar char="ü"/>
            </a:pPr>
            <a:r>
              <a:rPr lang="en-US" altLang="zh-CN" sz="2400" dirty="0"/>
              <a:t>NB-IoT:</a:t>
            </a:r>
            <a:r>
              <a:rPr lang="zh-CN" altLang="en-US" sz="2400" dirty="0"/>
              <a:t> 华为贡献了最多的标准提案，位居全球第一；该标准上华为、中兴拥有相当比例的专利（华为被美国制裁的最本质原因）</a:t>
            </a:r>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809" y="3943302"/>
            <a:ext cx="5926634" cy="2548453"/>
          </a:xfrm>
          <a:prstGeom prst="rect">
            <a:avLst/>
          </a:prstGeom>
        </p:spPr>
      </p:pic>
    </p:spTree>
  </p:cSld>
  <p:clrMapOvr>
    <a:masterClrMapping/>
  </p:clrMapOvr>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TM04033925[[fn=水滴]]</Template>
  <TotalTime>116</TotalTime>
  <Words>2008</Words>
  <Application>Microsoft Office PowerPoint</Application>
  <PresentationFormat>宽屏</PresentationFormat>
  <Paragraphs>159</Paragraphs>
  <Slides>24</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 Unicode MS</vt:lpstr>
      <vt:lpstr>Baoli SC</vt:lpstr>
      <vt:lpstr>Heiti SC Light</vt:lpstr>
      <vt:lpstr>宋体</vt:lpstr>
      <vt:lpstr>微软雅黑</vt:lpstr>
      <vt:lpstr>微软雅黑 Light</vt:lpstr>
      <vt:lpstr>Arial</vt:lpstr>
      <vt:lpstr>Calibri</vt:lpstr>
      <vt:lpstr>Times New Roman</vt:lpstr>
      <vt:lpstr>Tw Cen MT</vt:lpstr>
      <vt:lpstr>Wingdings</vt:lpstr>
      <vt:lpstr>水滴</vt:lpstr>
      <vt:lpstr>《计算机通信与网络》导论</vt:lpstr>
      <vt:lpstr>网络——跨越物理世界与数字世界的媒介</vt:lpstr>
      <vt:lpstr>网络的应用场景进一步丰富，释放更大影响力</vt:lpstr>
      <vt:lpstr>未来，网络将无处不在</vt:lpstr>
      <vt:lpstr>新一代信息基础设施成为网络强国战略的关键支撑</vt:lpstr>
      <vt:lpstr>现实是……</vt:lpstr>
      <vt:lpstr>怎么办？</vt:lpstr>
      <vt:lpstr>国家层面的通信网络战略</vt:lpstr>
      <vt:lpstr>属于我们的网络技术</vt:lpstr>
      <vt:lpstr>未来网络面临挑战</vt:lpstr>
      <vt:lpstr>没有网络安全就没有国家安全</vt:lpstr>
      <vt:lpstr>意识形态之争</vt:lpstr>
      <vt:lpstr>我们该怎么做</vt:lpstr>
      <vt:lpstr>结合到本课程</vt:lpstr>
      <vt:lpstr>教材</vt:lpstr>
      <vt:lpstr>参考书</vt:lpstr>
      <vt:lpstr>参考书</vt:lpstr>
      <vt:lpstr>课程结构及课时安排</vt:lpstr>
      <vt:lpstr>课程目标与对应的毕业要求（目标1）</vt:lpstr>
      <vt:lpstr>课程目标与对应的毕业要求（目标2）</vt:lpstr>
      <vt:lpstr>课程目标与对应的毕业要求（目标3）</vt:lpstr>
      <vt:lpstr>考核</vt:lpstr>
      <vt:lpstr>课程答疑&amp;教学资源获取方式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辜 希武</cp:lastModifiedBy>
  <cp:revision>91</cp:revision>
  <dcterms:created xsi:type="dcterms:W3CDTF">2017-08-31T15:12:00Z</dcterms:created>
  <dcterms:modified xsi:type="dcterms:W3CDTF">2023-08-27T10:11:44Z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69E34146BCD64C7497F2739F65E0C142</vt:lpwstr>
  </property>
</Properties>
</file>